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0" d="100"/>
          <a:sy n="20" d="100"/>
        </p:scale>
        <p:origin x="30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1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38AF-EE31-4B64-BE09-2A1BB6586808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BCBC-C2B9-4D4D-8E53-CC11AF1E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931" y="-104503"/>
            <a:ext cx="9413966" cy="3376947"/>
          </a:xfrm>
        </p:spPr>
        <p:txBody>
          <a:bodyPr>
            <a:normAutofit/>
          </a:bodyPr>
          <a:lstStyle/>
          <a:p>
            <a:r>
              <a:rPr lang="fa-IR" sz="16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یادگیری تلفیقی</a:t>
            </a:r>
            <a:endParaRPr lang="en-US" sz="1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16329" y="3449515"/>
            <a:ext cx="6314229" cy="9804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Blended learning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329" y="48664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40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رویکرد آینده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تعلیم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وتربیت </a:t>
            </a:r>
            <a:br>
              <a:rPr lang="fa-IR" sz="40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4000" dirty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1" y="3012961"/>
            <a:ext cx="4759234" cy="3176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779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7" y="536076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900" dirty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از کدام مـدل </a:t>
            </a:r>
            <a:r>
              <a:rPr lang="fa-IR" sz="4900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یادگیری  تلفیقی  برای دانش آموزان استفاده </a:t>
            </a:r>
            <a:r>
              <a:rPr lang="fa-IR" sz="4900" dirty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کنم؟</a:t>
            </a:r>
            <a:r>
              <a:rPr lang="fa-IR" sz="4900" dirty="0" smtClean="0">
                <a:solidFill>
                  <a:schemeClr val="accent1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2" y="2506662"/>
            <a:ext cx="11813177" cy="4351338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B Mitra" panose="00000400000000000000" pitchFamily="2" charset="-78"/>
              </a:rPr>
              <a:t>انتخاب یک مدل یادگیری تلفیقی که مناسب کلاس درس هر معلم باشد، به </a:t>
            </a:r>
            <a:endParaRPr lang="fa-IR" sz="32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B Mitra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latin typeface="+mj-lt"/>
                <a:ea typeface="+mj-ea"/>
                <a:cs typeface="B Mitra" panose="00000400000000000000" pitchFamily="2" charset="-78"/>
              </a:rPr>
              <a:t>نیازهای یادگیرندگان آن کلاس </a:t>
            </a:r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B Mitra" panose="00000400000000000000" pitchFamily="2" charset="-78"/>
              </a:rPr>
              <a:t>بستگی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B Mitra" panose="00000400000000000000" pitchFamily="2" charset="-78"/>
              </a:rPr>
              <a:t>دارد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8" y="126581"/>
            <a:ext cx="1565366" cy="21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18" y="274320"/>
            <a:ext cx="10515600" cy="1325563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روش چهره به چهره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0" y="1803039"/>
            <a:ext cx="11403875" cy="505496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300" b="1" dirty="0" smtClean="0">
                <a:cs typeface="B Mitra" panose="00000400000000000000" pitchFamily="2" charset="-78"/>
              </a:rPr>
              <a:t>این </a:t>
            </a:r>
            <a:r>
              <a:rPr lang="fa-IR" sz="3300" b="1" dirty="0">
                <a:cs typeface="B Mitra" panose="00000400000000000000" pitchFamily="2" charset="-78"/>
              </a:rPr>
              <a:t>مدل </a:t>
            </a:r>
            <a:r>
              <a:rPr lang="fa-IR" sz="3500" b="1" u="sng" dirty="0">
                <a:solidFill>
                  <a:srgbClr val="C00000"/>
                </a:solidFill>
                <a:cs typeface="B Mitra" panose="00000400000000000000" pitchFamily="2" charset="-78"/>
              </a:rPr>
              <a:t>بهترین گزینه </a:t>
            </a:r>
            <a:r>
              <a:rPr lang="fa-IR" sz="3300" b="1" dirty="0">
                <a:cs typeface="B Mitra" panose="00000400000000000000" pitchFamily="2" charset="-78"/>
              </a:rPr>
              <a:t>برای کلاسهای درسی </a:t>
            </a:r>
            <a:r>
              <a:rPr lang="fa-IR" sz="3300" b="1" dirty="0" smtClean="0">
                <a:cs typeface="B Mitra" panose="00000400000000000000" pitchFamily="2" charset="-78"/>
              </a:rPr>
              <a:t>است </a:t>
            </a:r>
            <a:r>
              <a:rPr lang="fa-IR" sz="3300" b="1" dirty="0">
                <a:cs typeface="B Mitra" panose="00000400000000000000" pitchFamily="2" charset="-78"/>
              </a:rPr>
              <a:t>که </a:t>
            </a:r>
            <a:r>
              <a:rPr lang="fa-IR" sz="3300" b="1" dirty="0" smtClean="0">
                <a:cs typeface="B Mitra" panose="00000400000000000000" pitchFamily="2" charset="-78"/>
              </a:rPr>
              <a:t>دانش آموزان آن </a:t>
            </a:r>
            <a:r>
              <a:rPr lang="fa-IR" sz="3300" b="1" dirty="0">
                <a:cs typeface="B Mitra" panose="00000400000000000000" pitchFamily="2" charset="-78"/>
              </a:rPr>
              <a:t>در </a:t>
            </a:r>
            <a:r>
              <a:rPr lang="fa-IR" sz="3500" b="1" u="sng" dirty="0">
                <a:solidFill>
                  <a:srgbClr val="C00000"/>
                </a:solidFill>
                <a:cs typeface="B Mitra" panose="00000400000000000000" pitchFamily="2" charset="-78"/>
              </a:rPr>
              <a:t>سطوح متفاوتی از مهارت و توانایی</a:t>
            </a:r>
            <a:r>
              <a:rPr lang="fa-IR" sz="4000" b="1" u="sng" dirty="0">
                <a:solidFill>
                  <a:srgbClr val="C00000"/>
                </a:solidFill>
                <a:cs typeface="B Mitra" panose="00000400000000000000" pitchFamily="2" charset="-78"/>
              </a:rPr>
              <a:t> </a:t>
            </a:r>
            <a:r>
              <a:rPr lang="fa-IR" sz="3300" b="1" dirty="0">
                <a:cs typeface="B Mitra" panose="00000400000000000000" pitchFamily="2" charset="-78"/>
              </a:rPr>
              <a:t>قرار دارند</a:t>
            </a:r>
            <a:r>
              <a:rPr lang="fa-IR" sz="3300" b="1" dirty="0" smtClean="0">
                <a:cs typeface="B Mitra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300" b="1" dirty="0" smtClean="0">
                <a:cs typeface="B Mitra" panose="00000400000000000000" pitchFamily="2" charset="-78"/>
              </a:rPr>
              <a:t>*آموزش آنلاین برای دانش آموزانی </a:t>
            </a:r>
            <a:r>
              <a:rPr lang="fa-IR" sz="3300" b="1" dirty="0">
                <a:cs typeface="B Mitra" panose="00000400000000000000" pitchFamily="2" charset="-78"/>
              </a:rPr>
              <a:t>که عقب هستند ارائه میشود تا درسها را کامل </a:t>
            </a:r>
            <a:r>
              <a:rPr lang="fa-IR" sz="3300" b="1" dirty="0" smtClean="0">
                <a:cs typeface="B Mitra" panose="00000400000000000000" pitchFamily="2" charset="-78"/>
              </a:rPr>
              <a:t>و در </a:t>
            </a:r>
            <a:r>
              <a:rPr lang="fa-IR" sz="3300" b="1" dirty="0">
                <a:cs typeface="B Mitra" panose="00000400000000000000" pitchFamily="2" charset="-78"/>
              </a:rPr>
              <a:t>کلاس </a:t>
            </a:r>
            <a:r>
              <a:rPr lang="fa-IR" sz="3300" b="1" dirty="0" smtClean="0">
                <a:cs typeface="B Mitra" panose="00000400000000000000" pitchFamily="2" charset="-78"/>
              </a:rPr>
              <a:t>ها </a:t>
            </a:r>
            <a:r>
              <a:rPr lang="fa-IR" sz="3300" b="1" dirty="0">
                <a:cs typeface="B Mitra" panose="00000400000000000000" pitchFamily="2" charset="-78"/>
              </a:rPr>
              <a:t>مشارکت کنند. </a:t>
            </a:r>
            <a:br>
              <a:rPr lang="fa-IR" sz="3300" b="1" dirty="0">
                <a:cs typeface="B Mitra" panose="00000400000000000000" pitchFamily="2" charset="-78"/>
              </a:rPr>
            </a:br>
            <a:r>
              <a:rPr lang="fa-IR" sz="3300" b="1" dirty="0" smtClean="0"/>
              <a:t/>
            </a:r>
            <a:br>
              <a:rPr lang="fa-IR" sz="3300" b="1" dirty="0" smtClean="0"/>
            </a:br>
            <a:endParaRPr lang="fa-IR" sz="33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7200" dirty="0" smtClean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 چرخشی</a:t>
            </a:r>
            <a:endParaRPr lang="en-US" sz="7200" dirty="0">
              <a:solidFill>
                <a:srgbClr val="C0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748519"/>
            <a:ext cx="11403875" cy="4351338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در </a:t>
            </a:r>
            <a:r>
              <a:rPr lang="fa-IR" sz="3200" b="1" dirty="0">
                <a:cs typeface="B Mitra" panose="00000400000000000000" pitchFamily="2" charset="-78"/>
              </a:rPr>
              <a:t>این مدل، معلمان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موقعیتهای یادگیری متفاوتی </a:t>
            </a:r>
            <a:r>
              <a:rPr lang="fa-IR" sz="3200" b="1" dirty="0">
                <a:cs typeface="B Mitra" panose="00000400000000000000" pitchFamily="2" charset="-78"/>
              </a:rPr>
              <a:t>را میسازند</a:t>
            </a:r>
            <a:r>
              <a:rPr lang="fa-IR" sz="3200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 با استفاده </a:t>
            </a:r>
            <a:r>
              <a:rPr lang="fa-IR" sz="3200" b="1" dirty="0">
                <a:cs typeface="B Mitra" panose="00000400000000000000" pitchFamily="2" charset="-78"/>
              </a:rPr>
              <a:t>از ابزارهای یادگیری دیجیتال در موقعیتهای چرخشی، معلم </a:t>
            </a:r>
            <a:r>
              <a:rPr lang="fa-IR" sz="3200" b="1" dirty="0" smtClean="0">
                <a:cs typeface="B Mitra" panose="00000400000000000000" pitchFamily="2" charset="-78"/>
              </a:rPr>
              <a:t>قادرخواهد </a:t>
            </a:r>
            <a:r>
              <a:rPr lang="fa-IR" sz="3200" b="1" dirty="0">
                <a:cs typeface="B Mitra" panose="00000400000000000000" pitchFamily="2" charset="-78"/>
              </a:rPr>
              <a:t>بود بر زمان آموزش حضوری بر اساس نیازهای خاص </a:t>
            </a:r>
            <a:r>
              <a:rPr lang="fa-IR" sz="3200" b="1" dirty="0" smtClean="0">
                <a:cs typeface="B Mitra" panose="00000400000000000000" pitchFamily="2" charset="-78"/>
              </a:rPr>
              <a:t>دانش آموز تمرکز </a:t>
            </a:r>
            <a:r>
              <a:rPr lang="fa-IR" sz="3200" b="1" dirty="0">
                <a:cs typeface="B Mitra" panose="00000400000000000000" pitchFamily="2" charset="-78"/>
              </a:rPr>
              <a:t>کند. </a:t>
            </a:r>
            <a:endParaRPr lang="fa-IR" sz="3200" b="1" dirty="0" smtClean="0"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این </a:t>
            </a:r>
            <a:r>
              <a:rPr lang="fa-IR" sz="3200" b="1" dirty="0">
                <a:cs typeface="B Mitra" panose="00000400000000000000" pitchFamily="2" charset="-78"/>
              </a:rPr>
              <a:t>مدل به </a:t>
            </a:r>
            <a:r>
              <a:rPr lang="fa-IR" sz="3200" b="1" dirty="0" smtClean="0">
                <a:cs typeface="B Mitra" panose="00000400000000000000" pitchFamily="2" charset="-78"/>
              </a:rPr>
              <a:t>دانش آموزان </a:t>
            </a:r>
            <a:r>
              <a:rPr lang="fa-IR" sz="3200" b="1" dirty="0">
                <a:cs typeface="B Mitra" panose="00000400000000000000" pitchFamily="2" charset="-78"/>
              </a:rPr>
              <a:t>زمان و تمرکزی را که برای </a:t>
            </a:r>
            <a:r>
              <a:rPr lang="fa-IR" sz="3200" b="1" dirty="0" smtClean="0">
                <a:cs typeface="B Mitra" panose="00000400000000000000" pitchFamily="2" charset="-78"/>
              </a:rPr>
              <a:t>درسهای خاصی </a:t>
            </a:r>
            <a:r>
              <a:rPr lang="fa-IR" sz="3200" b="1" dirty="0">
                <a:cs typeface="B Mitra" panose="00000400000000000000" pitchFamily="2" charset="-78"/>
              </a:rPr>
              <a:t>نیاز دارند </a:t>
            </a:r>
            <a:r>
              <a:rPr lang="fa-IR" sz="3200" b="1" dirty="0" smtClean="0">
                <a:cs typeface="B Mitra" panose="00000400000000000000" pitchFamily="2" charset="-78"/>
              </a:rPr>
              <a:t>میدهد </a:t>
            </a:r>
            <a:r>
              <a:rPr lang="fa-IR" sz="3200" b="1" dirty="0">
                <a:cs typeface="B Mitra" panose="00000400000000000000" pitchFamily="2" charset="-78"/>
              </a:rPr>
              <a:t>و راههای متعددی برای تسلط بر آموزش به </a:t>
            </a:r>
            <a:r>
              <a:rPr lang="fa-IR" sz="3200" b="1" dirty="0" smtClean="0">
                <a:cs typeface="B Mitra" panose="00000400000000000000" pitchFamily="2" charset="-78"/>
              </a:rPr>
              <a:t>آنها ارائه </a:t>
            </a:r>
            <a:r>
              <a:rPr lang="fa-IR" sz="3200" b="1" dirty="0">
                <a:cs typeface="B Mitra" panose="00000400000000000000" pitchFamily="2" charset="-78"/>
              </a:rPr>
              <a:t>می </a:t>
            </a:r>
            <a:r>
              <a:rPr lang="fa-IR" sz="3200" b="1" dirty="0" smtClean="0">
                <a:cs typeface="B Mitra" panose="00000400000000000000" pitchFamily="2" charset="-78"/>
              </a:rPr>
              <a:t>دهد</a:t>
            </a:r>
            <a:r>
              <a:rPr lang="fa-IR" sz="3200" b="1" dirty="0">
                <a:cs typeface="B Mitra" panose="00000400000000000000" pitchFamily="2" charset="-78"/>
              </a:rPr>
              <a:t>. </a:t>
            </a:r>
            <a:endParaRPr lang="fa-IR" sz="32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dirty="0" smtClean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 خودترکیبی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690688"/>
            <a:ext cx="11456126" cy="435133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این مدل در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دبیرستانها و دانشگاهها </a:t>
            </a:r>
            <a:r>
              <a:rPr lang="fa-IR" sz="3200" b="1" dirty="0" smtClean="0">
                <a:cs typeface="B Mitra" panose="00000400000000000000" pitchFamily="2" charset="-78"/>
              </a:rPr>
              <a:t>رایج تر است. 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یادگیرندگان این امکان را دارند که به وسیلة کلاسهای آنلاین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، فراتر </a:t>
            </a:r>
            <a:r>
              <a:rPr lang="fa-IR" sz="3200" b="1" dirty="0" smtClean="0">
                <a:cs typeface="B Mitra" panose="00000400000000000000" pitchFamily="2" charset="-78"/>
              </a:rPr>
              <a:t>از برنامة دوره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پیش بروند. 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دانش آموزانی که میخواهند کلاسهای پیشرفته تر را بگذرانند، یا به موضوع خاصی علاقه نشان میدهند، انتخابهای خوبی برای یادگیری خودترکیبی هستند.</a:t>
            </a:r>
          </a:p>
          <a:p>
            <a:pPr algn="just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 این انتخاب، باید بر اساس 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اهداف و مهارتهای شخصی دانش آموز </a:t>
            </a:r>
            <a:r>
              <a:rPr lang="fa-IR" sz="3200" b="1" dirty="0" smtClean="0">
                <a:cs typeface="B Mitra" panose="00000400000000000000" pitchFamily="2" charset="-78"/>
              </a:rPr>
              <a:t>تعیین و انجام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8" y="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 smtClean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مدل برخط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429429"/>
            <a:ext cx="11599817" cy="5141187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در مقابل مدل چهره به چهره، 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مدل برخط </a:t>
            </a:r>
            <a:r>
              <a:rPr lang="fa-IR" sz="3200" b="1" dirty="0" smtClean="0">
                <a:cs typeface="B Mitra" panose="00000400000000000000" pitchFamily="2" charset="-78"/>
              </a:rPr>
              <a:t>وجود دارد 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این مدل تنها بر ارایه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آموزش آنلاین </a:t>
            </a:r>
            <a:r>
              <a:rPr lang="fa-IR" sz="3200" b="1" dirty="0" smtClean="0">
                <a:cs typeface="B Mitra" panose="00000400000000000000" pitchFamily="2" charset="-78"/>
              </a:rPr>
              <a:t>تکیه دارد.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دانش آموزان 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با پلتفرمهای آنلاین تکالیف و درسها </a:t>
            </a:r>
            <a:r>
              <a:rPr lang="fa-IR" sz="3200" b="1" dirty="0" smtClean="0">
                <a:cs typeface="B Mitra" panose="00000400000000000000" pitchFamily="2" charset="-78"/>
              </a:rPr>
              <a:t>را دریافت میکنند.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معلمان به عنوان  </a:t>
            </a:r>
            <a:r>
              <a:rPr lang="fa-IR" sz="3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تسهیلگر</a:t>
            </a:r>
            <a:r>
              <a:rPr lang="fa-IR" sz="3200" b="1" dirty="0" smtClean="0">
                <a:cs typeface="B Mitra" panose="00000400000000000000" pitchFamily="2" charset="-78"/>
              </a:rPr>
              <a:t> عمل میکنند و به دانش آموزان امکان میدهند در صورت نیاز به راهنمایی بیشتر، وارد پیام رسان آنلاین شوند. 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این مدل برای دانش آموزانی که میخواهند فرایند یادگیریشان سریعتر از شکل سنتی آموزش پیش برود، بسیار عالی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9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3" y="444138"/>
            <a:ext cx="10515600" cy="1756002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پیشنهادهایی برای معلمان  برای اجرا و کاربرد بهتر  یادگیری </a:t>
            </a:r>
            <a:r>
              <a:rPr lang="fa-IR" sz="54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تلفیقی در کلاسهای درس</a:t>
            </a:r>
            <a:r>
              <a:rPr lang="fa-IR" sz="5400" dirty="0" smtClean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dirty="0" smtClean="0">
                <a:latin typeface="IranNastaliq" panose="02020505000000020003" pitchFamily="18" charset="0"/>
                <a:cs typeface="B Mitra" panose="00000400000000000000" pitchFamily="2" charset="-78"/>
              </a:rPr>
              <a:t/>
            </a:r>
            <a:br>
              <a:rPr lang="fa-IR" dirty="0" smtClean="0">
                <a:latin typeface="IranNastaliq" panose="02020505000000020003" pitchFamily="18" charset="0"/>
                <a:cs typeface="B Mitra" panose="00000400000000000000" pitchFamily="2" charset="-78"/>
              </a:rPr>
            </a:br>
            <a:endParaRPr lang="en-US" dirty="0">
              <a:latin typeface="IranNastaliq" panose="02020505000000020003" pitchFamily="18" charset="0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2073253"/>
            <a:ext cx="11665132" cy="435133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داشتن برنامة زمانی منظم </a:t>
            </a:r>
            <a:r>
              <a:rPr lang="fa-IR" b="1" dirty="0">
                <a:cs typeface="B Mitra" panose="00000400000000000000" pitchFamily="2" charset="-78"/>
              </a:rPr>
              <a:t>برای استفاده از هر کدام از </a:t>
            </a:r>
            <a:r>
              <a:rPr lang="fa-IR" b="1" dirty="0" smtClean="0">
                <a:cs typeface="B Mitra" panose="00000400000000000000" pitchFamily="2" charset="-78"/>
              </a:rPr>
              <a:t>بسترهای حضوری </a:t>
            </a:r>
            <a:r>
              <a:rPr lang="fa-IR" b="1" dirty="0">
                <a:cs typeface="B Mitra" panose="00000400000000000000" pitchFamily="2" charset="-78"/>
              </a:rPr>
              <a:t>و الکترونیکی</a:t>
            </a:r>
            <a:r>
              <a:rPr lang="fa-IR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تجمیع یادگیری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مشارکتی، روشهای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پروژه محور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یادگیری مسئله محور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در یادگیری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تلفیقی افزودن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تعامل فعال </a:t>
            </a:r>
            <a:r>
              <a:rPr lang="fa-IR" b="1" dirty="0">
                <a:cs typeface="B Mitra" panose="00000400000000000000" pitchFamily="2" charset="-78"/>
              </a:rPr>
              <a:t>برخط </a:t>
            </a:r>
            <a:r>
              <a:rPr lang="fa-IR" b="1" dirty="0" smtClean="0">
                <a:cs typeface="B Mitra" panose="00000400000000000000" pitchFamily="2" charset="-78"/>
              </a:rPr>
              <a:t>میتواند </a:t>
            </a:r>
            <a:r>
              <a:rPr lang="fa-IR" b="1" dirty="0">
                <a:cs typeface="B Mitra" panose="00000400000000000000" pitchFamily="2" charset="-78"/>
              </a:rPr>
              <a:t>ادراک یادگیری </a:t>
            </a:r>
            <a:r>
              <a:rPr lang="fa-IR" b="1" dirty="0" smtClean="0">
                <a:cs typeface="B Mitra" panose="00000400000000000000" pitchFamily="2" charset="-78"/>
              </a:rPr>
              <a:t>دانش آموز، ارتباطات </a:t>
            </a:r>
            <a:r>
              <a:rPr lang="fa-IR" b="1" dirty="0">
                <a:cs typeface="B Mitra" panose="00000400000000000000" pitchFamily="2" charset="-78"/>
              </a:rPr>
              <a:t>اجتماعی و لذت </a:t>
            </a:r>
            <a:r>
              <a:rPr lang="fa-IR" b="1" dirty="0" smtClean="0">
                <a:cs typeface="B Mitra" panose="00000400000000000000" pitchFamily="2" charset="-78"/>
              </a:rPr>
              <a:t>برخورداری </a:t>
            </a:r>
            <a:r>
              <a:rPr lang="fa-IR" b="1" dirty="0">
                <a:cs typeface="B Mitra" panose="00000400000000000000" pitchFamily="2" charset="-78"/>
              </a:rPr>
              <a:t>از حمایت </a:t>
            </a:r>
            <a:r>
              <a:rPr lang="fa-IR" b="1" dirty="0" smtClean="0">
                <a:cs typeface="B Mitra" panose="00000400000000000000" pitchFamily="2" charset="-78"/>
              </a:rPr>
              <a:t>معلم را تقویت کند. </a:t>
            </a:r>
            <a:br>
              <a:rPr lang="fa-IR" b="1" dirty="0" smtClean="0">
                <a:cs typeface="B Mitra" panose="00000400000000000000" pitchFamily="2" charset="-78"/>
              </a:rPr>
            </a:b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36209"/>
            <a:ext cx="2063931" cy="206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388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97" y="271212"/>
            <a:ext cx="6572794" cy="1325563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جمع بندی</a:t>
            </a:r>
            <a:endParaRPr lang="en-US" sz="60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127"/>
            <a:ext cx="12191999" cy="2495732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fa-IR" sz="8000" b="1" dirty="0" smtClean="0">
                <a:cs typeface="B Mitra" panose="00000400000000000000" pitchFamily="2" charset="-78"/>
              </a:rPr>
              <a:t>گرچه </a:t>
            </a:r>
            <a:r>
              <a:rPr lang="fa-IR" sz="8000" b="1" dirty="0">
                <a:cs typeface="B Mitra" panose="00000400000000000000" pitchFamily="2" charset="-78"/>
              </a:rPr>
              <a:t>روشهای آموزش فناورانه و آنلاین، برای مشارکت و </a:t>
            </a:r>
            <a:r>
              <a:rPr lang="fa-IR" sz="8000" b="1" dirty="0" smtClean="0">
                <a:cs typeface="B Mitra" panose="00000400000000000000" pitchFamily="2" charset="-78"/>
              </a:rPr>
              <a:t>کنترل روند </a:t>
            </a:r>
            <a:r>
              <a:rPr lang="fa-IR" sz="8000" b="1" dirty="0">
                <a:cs typeface="B Mitra" panose="00000400000000000000" pitchFamily="2" charset="-78"/>
              </a:rPr>
              <a:t>یادگیری </a:t>
            </a:r>
            <a:r>
              <a:rPr lang="fa-IR" sz="8000" b="1" dirty="0" smtClean="0">
                <a:cs typeface="B Mitra" panose="00000400000000000000" pitchFamily="2" charset="-78"/>
              </a:rPr>
              <a:t>دانش آموزان</a:t>
            </a:r>
            <a:r>
              <a:rPr lang="fa-IR" sz="8000" b="1" dirty="0">
                <a:cs typeface="B Mitra" panose="00000400000000000000" pitchFamily="2" charset="-78"/>
              </a:rPr>
              <a:t>، </a:t>
            </a:r>
            <a:r>
              <a:rPr lang="fa-IR" sz="8000" b="1" dirty="0" smtClean="0">
                <a:cs typeface="B Mitra" panose="00000400000000000000" pitchFamily="2" charset="-78"/>
              </a:rPr>
              <a:t>شیوه های </a:t>
            </a:r>
            <a:r>
              <a:rPr lang="fa-IR" sz="8000" b="1" dirty="0">
                <a:cs typeface="B Mitra" panose="00000400000000000000" pitchFamily="2" charset="-78"/>
              </a:rPr>
              <a:t>جدیدی به آنها ارائه داده </a:t>
            </a:r>
            <a:r>
              <a:rPr lang="fa-IR" sz="8000" b="1" dirty="0" smtClean="0">
                <a:cs typeface="B Mitra" panose="00000400000000000000" pitchFamily="2" charset="-78"/>
              </a:rPr>
              <a:t>است،اما: </a:t>
            </a:r>
          </a:p>
          <a:p>
            <a:pPr algn="r" rtl="1">
              <a:lnSpc>
                <a:spcPct val="170000"/>
              </a:lnSpc>
            </a:pPr>
            <a:endParaRPr lang="fa-IR" sz="3800" b="1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1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همچنان معلمان </a:t>
            </a:r>
            <a:r>
              <a:rPr lang="fa-IR" sz="12800" b="1" dirty="0">
                <a:solidFill>
                  <a:srgbClr val="C00000"/>
                </a:solidFill>
                <a:cs typeface="B Mitra" panose="00000400000000000000" pitchFamily="2" charset="-78"/>
              </a:rPr>
              <a:t>کلید موفقیت در تحصیل </a:t>
            </a:r>
            <a:r>
              <a:rPr lang="fa-IR" sz="128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دانش آموزان </a:t>
            </a:r>
            <a:r>
              <a:rPr lang="fa-IR" sz="12800" b="1" dirty="0">
                <a:solidFill>
                  <a:srgbClr val="C00000"/>
                </a:solidFill>
                <a:cs typeface="B Mitra" panose="00000400000000000000" pitchFamily="2" charset="-78"/>
              </a:rPr>
              <a:t>هستند. </a:t>
            </a:r>
            <a:endParaRPr lang="fa-IR" sz="12800" b="1" dirty="0" smtClean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endParaRPr lang="fa-IR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7989" cy="186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1182" y="4290105"/>
            <a:ext cx="11769633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پیش از اجرایی کردن مدل یادگیری تلفیقی:</a:t>
            </a:r>
          </a:p>
          <a:p>
            <a:pPr algn="r" rtl="1">
              <a:lnSpc>
                <a:spcPct val="210000"/>
              </a:lnSpc>
            </a:pP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باید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اهداف کلاس، تکالیف و خروجیهای کلاس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را مشخص کرد تا دانش آموزان با اهداف کلی آموزش </a:t>
            </a:r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همسو  </a:t>
            </a:r>
            <a:r>
              <a:rPr lang="fa-IR" sz="2400" b="1" dirty="0">
                <a:solidFill>
                  <a:srgbClr val="002060"/>
                </a:solidFill>
                <a:cs typeface="B Mitra" panose="00000400000000000000" pitchFamily="2" charset="-78"/>
              </a:rPr>
              <a:t>شوند. </a:t>
            </a:r>
          </a:p>
        </p:txBody>
      </p:sp>
    </p:spTree>
    <p:extLst>
      <p:ext uri="{BB962C8B-B14F-4D97-AF65-F5344CB8AC3E}">
        <p14:creationId xmlns:p14="http://schemas.microsoft.com/office/powerpoint/2010/main" val="98076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6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در صورت پیاده نشدن و اجرانشدن موفق یادگیری تلفیقی، ممکن است :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825625"/>
            <a:ext cx="11782696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از جنبة فنی معایبی وجود داشته باشد، زیرا این روش به شدت به منابع و ابزارهایی متکی است که امکان برنامه ریزی و ارائة یادگیری تلفیقی را فراهم می کنند. 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لازم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است:  </a:t>
            </a:r>
          </a:p>
          <a:p>
            <a:pPr algn="r" rtl="1"/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این منابع مستقل و مدرن باشند و پیاده سازی آنها آسان باشد تا این تجربة یادگیری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با موفقیت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ارائه شود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88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80" y="258082"/>
            <a:ext cx="8622498" cy="63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یادگیری تلفیقی</a:t>
            </a:r>
            <a:endParaRPr lang="en-US" sz="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877876"/>
            <a:ext cx="11508377" cy="435133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جدیدترین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برنامة آموزشی در نظامهای آموزشی،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به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منظورتأثیرگذاری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در کلاسهای درس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معلم و دانش آموزان کلاس درس را به صورت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 حضوری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برگزار میکنند.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معلم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کلاس را مدیریت میکند. و کنترل کاملی روی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مکان، زمان، مسیر و سرعت تدریس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دارد.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از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فناوری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در این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روش،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به عنوان راهی برای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ایجاد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تعامل بیشتر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در کلاس 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استفاده </a:t>
            </a:r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می شود.</a:t>
            </a: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accent5">
                  <a:lumMod val="50000"/>
                </a:schemeClr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itra" panose="00000400000000000000" pitchFamily="2" charset="-78"/>
              </a:rPr>
              <a:t>به طور کلی، یادگیری تلفیقی به موارد زیر اشاره دارد: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1825625"/>
            <a:ext cx="11586754" cy="435133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برخی آموزشها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آنلاین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است و در آن دانش آموزان بر مسیر و سرعت آموزشی که درگیرش هستند، کنترل دارند.</a:t>
            </a:r>
            <a:b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</a:b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برخی آموزشها در کلاس درس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معلم محور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اتفاق میافتد.</a:t>
            </a:r>
            <a:b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</a:b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آموزش حضوری و آنلاین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مکمل هم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هستند و یک </a:t>
            </a:r>
            <a:r>
              <a:rPr lang="fa-IR" sz="2600" b="1" dirty="0">
                <a:solidFill>
                  <a:srgbClr val="FF0000"/>
                </a:solidFill>
                <a:cs typeface="B Mitra" panose="00000400000000000000" pitchFamily="2" charset="-78"/>
              </a:rPr>
              <a:t>محیط یادگیری یکپارچه 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را </a:t>
            </a:r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میسازند.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solidFill>
                  <a:schemeClr val="accent5">
                    <a:lumMod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29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چرا یادگیری تلفیقی؟ </a:t>
            </a:r>
            <a:endParaRPr lang="en-US" sz="48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6" y="1455557"/>
            <a:ext cx="11639007" cy="4644798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70000"/>
              </a:lnSpc>
            </a:pPr>
            <a:r>
              <a:rPr lang="fa-IR" sz="9600" b="1" dirty="0" smtClean="0">
                <a:cs typeface="B Mitra" panose="00000400000000000000" pitchFamily="2" charset="-78"/>
              </a:rPr>
              <a:t>آموزش </a:t>
            </a:r>
            <a:r>
              <a:rPr lang="fa-IR" sz="9600" b="1" dirty="0">
                <a:cs typeface="B Mitra" panose="00000400000000000000" pitchFamily="2" charset="-78"/>
              </a:rPr>
              <a:t>نسبت به تدریس رودررو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بهتر و کارآمدتر شده </a:t>
            </a:r>
            <a:r>
              <a:rPr lang="fa-IR" sz="9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وثابت </a:t>
            </a:r>
            <a:r>
              <a:rPr lang="fa-IR" sz="9600" b="1" dirty="0">
                <a:cs typeface="B Mitra" panose="00000400000000000000" pitchFamily="2" charset="-78"/>
              </a:rPr>
              <a:t>شده است که روشهای مورد استفاده به سطوح بالاتری از </a:t>
            </a:r>
            <a:r>
              <a:rPr lang="fa-IR" sz="9600" b="1" dirty="0" smtClean="0">
                <a:cs typeface="B Mitra" panose="00000400000000000000" pitchFamily="2" charset="-78"/>
              </a:rPr>
              <a:t>موفقیت دانش آموزان </a:t>
            </a:r>
            <a:r>
              <a:rPr lang="fa-IR" sz="9600" b="1" dirty="0">
                <a:cs typeface="B Mitra" panose="00000400000000000000" pitchFamily="2" charset="-78"/>
              </a:rPr>
              <a:t>منجر میشوند</a:t>
            </a:r>
            <a:r>
              <a:rPr lang="fa-IR" sz="9600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 smtClean="0">
                <a:cs typeface="B Mitra" panose="00000400000000000000" pitchFamily="2" charset="-78"/>
              </a:rPr>
              <a:t> </a:t>
            </a:r>
            <a:r>
              <a:rPr lang="fa-IR" sz="9600" b="1" dirty="0">
                <a:cs typeface="B Mitra" panose="00000400000000000000" pitchFamily="2" charset="-78"/>
              </a:rPr>
              <a:t>با ترکیب استفاده از تدریس رودررو و </a:t>
            </a:r>
            <a:r>
              <a:rPr lang="fa-IR" sz="9600" b="1" dirty="0" smtClean="0">
                <a:cs typeface="B Mitra" panose="00000400000000000000" pitchFamily="2" charset="-78"/>
              </a:rPr>
              <a:t>تدریس مجازی</a:t>
            </a:r>
            <a:r>
              <a:rPr lang="fa-IR" sz="9600" b="1" dirty="0">
                <a:cs typeface="B Mitra" panose="00000400000000000000" pitchFamily="2" charset="-78"/>
              </a:rPr>
              <a:t>، </a:t>
            </a:r>
            <a:r>
              <a:rPr lang="fa-IR" sz="9600" b="1" dirty="0" smtClean="0">
                <a:cs typeface="B Mitra" panose="00000400000000000000" pitchFamily="2" charset="-78"/>
              </a:rPr>
              <a:t>دانش آموزان </a:t>
            </a:r>
            <a:r>
              <a:rPr lang="fa-IR" sz="9600" b="1" dirty="0">
                <a:cs typeface="B Mitra" panose="00000400000000000000" pitchFamily="2" charset="-78"/>
              </a:rPr>
              <a:t>میتوانند </a:t>
            </a:r>
            <a:r>
              <a:rPr lang="fa-IR" sz="9600" b="1" dirty="0" smtClean="0">
                <a:cs typeface="B Mitra" panose="00000400000000000000" pitchFamily="2" charset="-78"/>
              </a:rPr>
              <a:t>به صورت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انفرادی</a:t>
            </a:r>
            <a:r>
              <a:rPr lang="fa-IR" sz="9600" b="1" dirty="0">
                <a:cs typeface="B Mitra" panose="00000400000000000000" pitchFamily="2" charset="-78"/>
              </a:rPr>
              <a:t> کار کنند </a:t>
            </a:r>
            <a:r>
              <a:rPr lang="fa-IR" sz="9600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 smtClean="0">
                <a:cs typeface="B Mitra" panose="00000400000000000000" pitchFamily="2" charset="-78"/>
              </a:rPr>
              <a:t>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زمان </a:t>
            </a:r>
            <a:r>
              <a:rPr lang="fa-IR" sz="9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کافی برای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آموزگار </a:t>
            </a:r>
            <a:r>
              <a:rPr lang="fa-IR" sz="9600" b="1" dirty="0">
                <a:cs typeface="B Mitra" panose="00000400000000000000" pitchFamily="2" charset="-78"/>
              </a:rPr>
              <a:t>وجود دارد تا توجه خود را به کسانی معطوف کند که </a:t>
            </a:r>
            <a:r>
              <a:rPr lang="fa-IR" sz="9600" b="1" dirty="0" smtClean="0">
                <a:cs typeface="B Mitra" panose="00000400000000000000" pitchFamily="2" charset="-78"/>
              </a:rPr>
              <a:t>به حمایت </a:t>
            </a:r>
            <a:r>
              <a:rPr lang="fa-IR" sz="9600" b="1" dirty="0">
                <a:cs typeface="B Mitra" panose="00000400000000000000" pitchFamily="2" charset="-78"/>
              </a:rPr>
              <a:t>شخصی نیاز دارند</a:t>
            </a:r>
            <a:r>
              <a:rPr lang="fa-IR" sz="9600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تعامل دانش آموزان </a:t>
            </a:r>
            <a:r>
              <a:rPr lang="fa-IR" sz="9600" b="1" dirty="0" smtClean="0">
                <a:cs typeface="B Mitra" panose="00000400000000000000" pitchFamily="2" charset="-78"/>
              </a:rPr>
              <a:t>به دلیل </a:t>
            </a:r>
            <a:r>
              <a:rPr lang="fa-IR" sz="9600" b="1" dirty="0">
                <a:cs typeface="B Mitra" panose="00000400000000000000" pitchFamily="2" charset="-78"/>
              </a:rPr>
              <a:t>تنوع بیشتر فعالیتها در طول تدریس </a:t>
            </a:r>
            <a:r>
              <a:rPr lang="fa-IR" sz="9600" b="1" dirty="0" smtClean="0">
                <a:cs typeface="B Mitra" panose="00000400000000000000" pitchFamily="2" charset="-78"/>
              </a:rPr>
              <a:t>بالاتراست.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 smtClean="0">
                <a:cs typeface="B Mitra" panose="00000400000000000000" pitchFamily="2" charset="-78"/>
              </a:rPr>
              <a:t>دانش آموزان </a:t>
            </a:r>
            <a:r>
              <a:rPr lang="fa-IR" sz="9600" b="1" dirty="0">
                <a:cs typeface="B Mitra" panose="00000400000000000000" pitchFamily="2" charset="-78"/>
              </a:rPr>
              <a:t>میتوانند بر اساس سطحشان، از درسهای متناسب </a:t>
            </a:r>
            <a:r>
              <a:rPr lang="fa-IR" sz="9600" b="1" dirty="0" smtClean="0">
                <a:cs typeface="B Mitra" panose="00000400000000000000" pitchFamily="2" charset="-78"/>
              </a:rPr>
              <a:t>با خودشان </a:t>
            </a:r>
            <a:r>
              <a:rPr lang="fa-IR" sz="9600" b="1" dirty="0">
                <a:cs typeface="B Mitra" panose="00000400000000000000" pitchFamily="2" charset="-78"/>
              </a:rPr>
              <a:t>استفاده کنند</a:t>
            </a:r>
            <a:r>
              <a:rPr lang="fa-IR" sz="9600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9600" b="1" dirty="0" smtClean="0">
                <a:cs typeface="B Mitra" panose="00000400000000000000" pitchFamily="2" charset="-78"/>
              </a:rPr>
              <a:t>یادگیری </a:t>
            </a:r>
            <a:r>
              <a:rPr lang="fa-IR" sz="9600" b="1" dirty="0">
                <a:cs typeface="B Mitra" panose="00000400000000000000" pitchFamily="2" charset="-78"/>
              </a:rPr>
              <a:t>تلفیقی ظرفیت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کاهش </a:t>
            </a:r>
            <a:r>
              <a:rPr lang="fa-IR" sz="9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هزینه های مؤسسه های </a:t>
            </a:r>
            <a:r>
              <a:rPr lang="fa-IR" sz="9600" b="1" dirty="0">
                <a:solidFill>
                  <a:srgbClr val="FF0000"/>
                </a:solidFill>
                <a:cs typeface="B Mitra" panose="00000400000000000000" pitchFamily="2" charset="-78"/>
              </a:rPr>
              <a:t>آموزشی </a:t>
            </a:r>
            <a:r>
              <a:rPr lang="fa-IR" sz="9600" b="1" dirty="0" smtClean="0">
                <a:cs typeface="B Mitra" panose="00000400000000000000" pitchFamily="2" charset="-78"/>
              </a:rPr>
              <a:t>را دارد .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49" y="512490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53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 </a:t>
            </a:r>
            <a:r>
              <a:rPr lang="fa-IR" sz="53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 هـای یادگیری  ترکیبی  </a:t>
            </a:r>
            <a:r>
              <a:rPr lang="fa-IR" sz="53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از </a:t>
            </a:r>
            <a:r>
              <a:rPr lang="fa-IR" sz="53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چه فنـاوری هـایی استفاده </a:t>
            </a:r>
            <a:r>
              <a:rPr lang="fa-IR" sz="53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میشود؟</a:t>
            </a:r>
            <a:r>
              <a:rPr lang="fa-IR" sz="53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3" y="2011453"/>
            <a:ext cx="11494226" cy="4351338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رایج ترین </a:t>
            </a:r>
            <a:r>
              <a:rPr lang="fa-IR" sz="3200" b="1" dirty="0">
                <a:cs typeface="B Mitra" panose="00000400000000000000" pitchFamily="2" charset="-78"/>
              </a:rPr>
              <a:t>فناوری که در یادگیری ترکیبی استفاده میشود، </a:t>
            </a:r>
            <a:r>
              <a:rPr lang="fa-IR" sz="3200" b="1" dirty="0">
                <a:solidFill>
                  <a:srgbClr val="FF0000"/>
                </a:solidFill>
                <a:cs typeface="B Mitra" panose="00000400000000000000" pitchFamily="2" charset="-78"/>
              </a:rPr>
              <a:t>ویدئو</a:t>
            </a:r>
            <a:r>
              <a:rPr lang="fa-IR" sz="3200" b="1" dirty="0">
                <a:cs typeface="B Mitra" panose="00000400000000000000" pitchFamily="2" charset="-78"/>
              </a:rPr>
              <a:t> است.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ویدئوها </a:t>
            </a:r>
            <a:r>
              <a:rPr lang="fa-IR" sz="3200" b="1" dirty="0">
                <a:cs typeface="B Mitra" panose="00000400000000000000" pitchFamily="2" charset="-78"/>
              </a:rPr>
              <a:t>برای کمک به دانش آموزان در مفاهیم چالش برانگیزتر یا فهم عمیق تر موضوع </a:t>
            </a:r>
            <a:r>
              <a:rPr lang="fa-IR" sz="3200" b="1" dirty="0" smtClean="0">
                <a:cs typeface="B Mitra" panose="00000400000000000000" pitchFamily="2" charset="-78"/>
              </a:rPr>
              <a:t>، ضبط و طراحی </a:t>
            </a:r>
            <a:r>
              <a:rPr lang="fa-IR" sz="3200" b="1" dirty="0">
                <a:cs typeface="B Mitra" panose="00000400000000000000" pitchFamily="2" charset="-78"/>
              </a:rPr>
              <a:t>میشوند. </a:t>
            </a:r>
          </a:p>
          <a:p>
            <a:pPr algn="r" rtl="1"/>
            <a:endParaRPr lang="fa-IR" sz="3200" b="1" dirty="0"/>
          </a:p>
          <a:p>
            <a:pPr algn="r" rtl="1">
              <a:lnSpc>
                <a:spcPct val="16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معلمان </a:t>
            </a:r>
            <a:r>
              <a:rPr lang="fa-IR" sz="3200" b="1" dirty="0">
                <a:cs typeface="B Mitra" panose="00000400000000000000" pitchFamily="2" charset="-78"/>
              </a:rPr>
              <a:t>میتوانند فیلمهایی برای آموزش </a:t>
            </a:r>
            <a:r>
              <a:rPr lang="fa-IR" sz="3200" b="1" dirty="0" smtClean="0">
                <a:cs typeface="B Mitra" panose="00000400000000000000" pitchFamily="2" charset="-78"/>
              </a:rPr>
              <a:t>طرزاستفاده </a:t>
            </a:r>
            <a:r>
              <a:rPr lang="fa-IR" sz="3200" b="1" dirty="0">
                <a:cs typeface="B Mitra" panose="00000400000000000000" pitchFamily="2" charset="-78"/>
              </a:rPr>
              <a:t>از </a:t>
            </a:r>
            <a:r>
              <a:rPr lang="fa-IR" sz="3200" b="1" dirty="0" smtClean="0">
                <a:cs typeface="B Mitra" panose="00000400000000000000" pitchFamily="2" charset="-78"/>
              </a:rPr>
              <a:t>نرم افزار </a:t>
            </a:r>
            <a:r>
              <a:rPr lang="fa-IR" sz="3200" b="1" dirty="0">
                <a:cs typeface="B Mitra" panose="00000400000000000000" pitchFamily="2" charset="-78"/>
              </a:rPr>
              <a:t>یا ابزارهای دیگر برای </a:t>
            </a:r>
            <a:r>
              <a:rPr lang="fa-IR" sz="3200" b="1" dirty="0" smtClean="0">
                <a:cs typeface="B Mitra" panose="00000400000000000000" pitchFamily="2" charset="-78"/>
              </a:rPr>
              <a:t>دانش آموزان </a:t>
            </a:r>
            <a:r>
              <a:rPr lang="fa-IR" sz="3200" b="1" dirty="0">
                <a:cs typeface="B Mitra" panose="00000400000000000000" pitchFamily="2" charset="-78"/>
              </a:rPr>
              <a:t>ضبط کنند که </a:t>
            </a:r>
            <a:r>
              <a:rPr lang="fa-IR" sz="3200" b="1" dirty="0" smtClean="0">
                <a:cs typeface="B Mitra" panose="00000400000000000000" pitchFamily="2" charset="-78"/>
              </a:rPr>
              <a:t>در کلاسهای </a:t>
            </a:r>
            <a:r>
              <a:rPr lang="fa-IR" sz="3200" b="1" dirty="0">
                <a:cs typeface="B Mitra" panose="00000400000000000000" pitchFamily="2" charset="-78"/>
              </a:rPr>
              <a:t>درس برایشان مفیدند</a:t>
            </a:r>
            <a:r>
              <a:rPr lang="fa-IR" sz="3200" b="1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.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2" y="203721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نقش معلم در نظام یادگیری تلفیقی چیست؟</a:t>
            </a:r>
            <a:r>
              <a:rPr lang="fa-IR" sz="48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2050" name="Picture 2" descr="9 مهارت معلمی [ تمام ویژگی هایی که یک معلم باید داشته باشد 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9" y="3482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458" y="2743382"/>
            <a:ext cx="11517084" cy="204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معلم قبل از معرفی راهبردهای یادگیری </a:t>
            </a:r>
            <a:r>
              <a:rPr lang="fa-IR" sz="2400" b="1" dirty="0" smtClean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تلفیقی به دانش آموزان</a:t>
            </a: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، </a:t>
            </a:r>
            <a:r>
              <a:rPr lang="fa-IR" sz="2400" b="1" dirty="0" smtClean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باید برنامه  اولیه ای </a:t>
            </a: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اجرا کند تا به </a:t>
            </a:r>
            <a:r>
              <a:rPr lang="fa-IR" sz="2400" b="1" dirty="0" smtClean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دانش آموزان </a:t>
            </a: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اجازه </a:t>
            </a:r>
            <a:r>
              <a:rPr lang="fa-IR" sz="2400" b="1" dirty="0" smtClean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دهد خودشان </a:t>
            </a: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را با این روش </a:t>
            </a:r>
            <a:r>
              <a:rPr lang="fa-IR" sz="2400" b="1" u="sng" dirty="0">
                <a:solidFill>
                  <a:srgbClr val="002060"/>
                </a:solidFill>
                <a:latin typeface="IDMitraNormal"/>
                <a:cs typeface="B Mitra" panose="00000400000000000000" pitchFamily="2" charset="-78"/>
              </a:rPr>
              <a:t>سازگار و </a:t>
            </a:r>
            <a:r>
              <a:rPr lang="fa-IR" sz="2400" b="1" u="sng" dirty="0" smtClean="0">
                <a:solidFill>
                  <a:srgbClr val="002060"/>
                </a:solidFill>
                <a:latin typeface="IDMitraNormal"/>
                <a:cs typeface="B Mitra" panose="00000400000000000000" pitchFamily="2" charset="-78"/>
              </a:rPr>
              <a:t>اعتمادبه نفس </a:t>
            </a:r>
            <a:r>
              <a:rPr lang="fa-IR" sz="2400" b="1" u="sng" dirty="0">
                <a:solidFill>
                  <a:srgbClr val="002060"/>
                </a:solidFill>
                <a:latin typeface="IDMitraNormal"/>
                <a:cs typeface="B Mitra" panose="00000400000000000000" pitchFamily="2" charset="-78"/>
              </a:rPr>
              <a:t>لازم برای هدایت </a:t>
            </a:r>
            <a:r>
              <a:rPr lang="fa-IR" sz="2400" b="1" u="sng" dirty="0" smtClean="0">
                <a:solidFill>
                  <a:srgbClr val="002060"/>
                </a:solidFill>
                <a:latin typeface="IDMitraNormal"/>
                <a:cs typeface="B Mitra" panose="00000400000000000000" pitchFamily="2" charset="-78"/>
              </a:rPr>
              <a:t>این راهبرد </a:t>
            </a:r>
            <a:r>
              <a:rPr lang="fa-IR" sz="2400" b="1" u="sng" dirty="0">
                <a:solidFill>
                  <a:srgbClr val="002060"/>
                </a:solidFill>
                <a:latin typeface="IDMitraNormal"/>
                <a:cs typeface="B Mitra" panose="00000400000000000000" pitchFamily="2" charset="-78"/>
              </a:rPr>
              <a:t>یادگیری</a:t>
            </a:r>
            <a:r>
              <a:rPr lang="fa-IR" sz="2400" b="1" dirty="0">
                <a:solidFill>
                  <a:srgbClr val="C00000"/>
                </a:solidFill>
                <a:latin typeface="IDMitraNormal"/>
                <a:cs typeface="B Mitra" panose="00000400000000000000" pitchFamily="2" charset="-78"/>
              </a:rPr>
              <a:t> را کسب کنند</a:t>
            </a:r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نقش معلم در نظام یادگیری تلفیقی چیست؟</a:t>
            </a:r>
            <a:r>
              <a:rPr lang="fa-IR" sz="48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2050" name="Picture 2" descr="9 مهارت معلمی [ تمام ویژگی هایی که یک معلم باید داشته باشد 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347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037" y="2047220"/>
            <a:ext cx="11693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Mitra" panose="00000400000000000000" pitchFamily="2" charset="-78"/>
              </a:rPr>
              <a:t>معلم </a:t>
            </a:r>
            <a:r>
              <a:rPr lang="fa-IR" sz="2400" b="1" dirty="0">
                <a:cs typeface="B Mitra" panose="00000400000000000000" pitchFamily="2" charset="-78"/>
              </a:rPr>
              <a:t>در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آماده سازی و ذخیرة درسها </a:t>
            </a:r>
            <a:r>
              <a:rPr lang="fa-IR" sz="2400" b="1" dirty="0">
                <a:cs typeface="B Mitra" panose="00000400000000000000" pitchFamily="2" charset="-78"/>
              </a:rPr>
              <a:t>روی رایانه یا تبلت و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تنظیم آسان مطالب برای فعالیتهای کلاس </a:t>
            </a:r>
            <a:r>
              <a:rPr lang="fa-IR" sz="2400" b="1" dirty="0">
                <a:cs typeface="B Mitra" panose="00000400000000000000" pitchFamily="2" charset="-78"/>
              </a:rPr>
              <a:t>درس قادر است. </a:t>
            </a:r>
            <a:endParaRPr lang="fa-IR" sz="2400" b="1" dirty="0" smtClean="0"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آموزگار میتواند تلاش خود را روی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هدایت تجربة یادگیری دانش آموزان </a:t>
            </a:r>
            <a:r>
              <a:rPr lang="fa-IR" sz="2400" b="1" dirty="0">
                <a:cs typeface="B Mitra" panose="00000400000000000000" pitchFamily="2" charset="-78"/>
              </a:rPr>
              <a:t>متمرکز کند </a:t>
            </a:r>
            <a:r>
              <a:rPr lang="fa-IR" sz="2400" b="1" dirty="0" smtClean="0">
                <a:cs typeface="B Mitra" panose="00000400000000000000" pitchFamily="2" charset="-78"/>
              </a:rPr>
              <a:t>.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>
                <a:cs typeface="B Mitra" panose="00000400000000000000" pitchFamily="2" charset="-78"/>
              </a:rPr>
              <a:t>در نظام یادگیری تلفیقی،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فشار مستقیم کمتری بر </a:t>
            </a:r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معلم</a:t>
            </a:r>
            <a:r>
              <a:rPr lang="fa-IR" sz="2400" b="1" dirty="0" smtClean="0">
                <a:cs typeface="B Mitra" panose="00000400000000000000" pitchFamily="2" charset="-78"/>
              </a:rPr>
              <a:t>، </a:t>
            </a:r>
            <a:r>
              <a:rPr lang="fa-IR" sz="2400" b="1" dirty="0">
                <a:cs typeface="B Mitra" panose="00000400000000000000" pitchFamily="2" charset="-78"/>
              </a:rPr>
              <a:t>برای ارائة آموزش، وجود دارد</a:t>
            </a:r>
            <a:r>
              <a:rPr lang="fa-IR" sz="2400" b="1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1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257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نقش معلم در نظام یادگیری تلفیقی چیست؟</a:t>
            </a:r>
            <a:r>
              <a:rPr lang="fa-IR" sz="48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2050" name="Picture 2" descr="9 مهارت معلمی [ تمام ویژگی هایی که یک معلم باید داشته باشد 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347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257" y="2047220"/>
            <a:ext cx="118382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Mitra" panose="00000400000000000000" pitchFamily="2" charset="-78"/>
              </a:rPr>
              <a:t>معلم </a:t>
            </a:r>
            <a:r>
              <a:rPr lang="fa-IR" sz="2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با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آموزش مهارتهای لازم برای استفاده از مطالب آنلاین و نظارت بر فعالیتهای دانش آموزان</a:t>
            </a:r>
            <a:r>
              <a:rPr lang="fa-IR" sz="2400" b="1" dirty="0">
                <a:cs typeface="B Mitra" panose="00000400000000000000" pitchFamily="2" charset="-78"/>
              </a:rPr>
              <a:t>، به آنها اختیار و </a:t>
            </a:r>
            <a:r>
              <a:rPr lang="fa-IR" sz="2400" b="1" dirty="0" smtClean="0">
                <a:cs typeface="B Mitra" panose="00000400000000000000" pitchFamily="2" charset="-78"/>
              </a:rPr>
              <a:t>آزادی عمل </a:t>
            </a:r>
            <a:r>
              <a:rPr lang="fa-IR" sz="2400" b="1" dirty="0">
                <a:cs typeface="B Mitra" panose="00000400000000000000" pitchFamily="2" charset="-78"/>
              </a:rPr>
              <a:t>بدهد. </a:t>
            </a:r>
            <a:endParaRPr lang="fa-IR" sz="2400" b="1" dirty="0" smtClean="0"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Mitra" panose="00000400000000000000" pitchFamily="2" charset="-78"/>
              </a:rPr>
              <a:t>محاسبة </a:t>
            </a:r>
            <a:r>
              <a:rPr lang="fa-IR" sz="2400" b="1" dirty="0">
                <a:cs typeface="B Mitra" panose="00000400000000000000" pitchFamily="2" charset="-78"/>
              </a:rPr>
              <a:t>نمرات در بسیاری از موارد از طریق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نرم افزاری سیستمی </a:t>
            </a:r>
            <a:r>
              <a:rPr lang="fa-IR" sz="2400" b="1" dirty="0">
                <a:cs typeface="B Mitra" panose="00000400000000000000" pitchFamily="2" charset="-78"/>
              </a:rPr>
              <a:t>که آموزش از طریق آن ارائه میشود، به صورت خودکار انجام میشود و این باعث صرفه جویی در وقت معلم میشود 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b="1" dirty="0" smtClean="0">
                <a:cs typeface="B Mitra" panose="000004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1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970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 Kamran</vt:lpstr>
      <vt:lpstr>B Mitra</vt:lpstr>
      <vt:lpstr>Calibri</vt:lpstr>
      <vt:lpstr>Calibri Light</vt:lpstr>
      <vt:lpstr>IDMitraNormal</vt:lpstr>
      <vt:lpstr>IranNastaliq</vt:lpstr>
      <vt:lpstr>Times New Roman</vt:lpstr>
      <vt:lpstr>Wingdings</vt:lpstr>
      <vt:lpstr>Office Theme</vt:lpstr>
      <vt:lpstr>یادگیری تلفیقی</vt:lpstr>
      <vt:lpstr>PowerPoint Presentation</vt:lpstr>
      <vt:lpstr>یادگیری تلفیقی</vt:lpstr>
      <vt:lpstr>به طور کلی، یادگیری تلفیقی به موارد زیر اشاره دارد:</vt:lpstr>
      <vt:lpstr>چرا یادگیری تلفیقی؟ </vt:lpstr>
      <vt:lpstr>در دوره هـای یادگیری  ترکیبی  از چه فنـاوری هـایی استفاده میشود؟  </vt:lpstr>
      <vt:lpstr>نقش معلم در نظام یادگیری تلفیقی چیست؟  </vt:lpstr>
      <vt:lpstr>نقش معلم در نظام یادگیری تلفیقی چیست؟  </vt:lpstr>
      <vt:lpstr>نقش معلم در نظام یادگیری تلفیقی چیست؟  </vt:lpstr>
      <vt:lpstr>از کدام مـدل یادگیری  تلفیقی  برای دانش آموزان استفاده کنم؟  </vt:lpstr>
      <vt:lpstr>روش چهره به چهره</vt:lpstr>
      <vt:lpstr>مدل چرخشی</vt:lpstr>
      <vt:lpstr>مدل خودترکیبی</vt:lpstr>
      <vt:lpstr>مدل برخط</vt:lpstr>
      <vt:lpstr>پیشنهادهایی برای معلمان  برای اجرا و کاربرد بهتر  یادگیری تلفیقی در کلاسهای درس  </vt:lpstr>
      <vt:lpstr>جمع بندی</vt:lpstr>
      <vt:lpstr>در صورت پیاده نشدن و اجرانشدن موفق یادگیری تلفیقی، ممکن است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یادگیری تلفیقی</dc:title>
  <dc:creator>Nikan</dc:creator>
  <cp:lastModifiedBy>hossein</cp:lastModifiedBy>
  <cp:revision>15</cp:revision>
  <dcterms:created xsi:type="dcterms:W3CDTF">2022-10-19T04:36:01Z</dcterms:created>
  <dcterms:modified xsi:type="dcterms:W3CDTF">2023-01-01T18:16:40Z</dcterms:modified>
</cp:coreProperties>
</file>