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8AF-EE31-4B64-BE09-2A1BB658680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1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8AF-EE31-4B64-BE09-2A1BB658680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2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8AF-EE31-4B64-BE09-2A1BB658680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9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8AF-EE31-4B64-BE09-2A1BB658680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9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8AF-EE31-4B64-BE09-2A1BB658680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5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8AF-EE31-4B64-BE09-2A1BB658680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8AF-EE31-4B64-BE09-2A1BB658680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2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8AF-EE31-4B64-BE09-2A1BB658680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8AF-EE31-4B64-BE09-2A1BB658680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5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8AF-EE31-4B64-BE09-2A1BB658680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8AF-EE31-4B64-BE09-2A1BB658680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7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238AF-EE31-4B64-BE09-2A1BB658680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2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931" y="-104503"/>
            <a:ext cx="9413966" cy="3376947"/>
          </a:xfrm>
        </p:spPr>
        <p:txBody>
          <a:bodyPr>
            <a:normAutofit/>
          </a:bodyPr>
          <a:lstStyle/>
          <a:p>
            <a:r>
              <a:rPr lang="fa-IR" sz="16600" dirty="0">
                <a:latin typeface="IranNastaliq" panose="02020505000000020003" pitchFamily="18" charset="0"/>
                <a:cs typeface="IranNastaliq" panose="02020505000000020003" pitchFamily="18" charset="0"/>
              </a:rPr>
              <a:t>یادگیری تلفیقی</a:t>
            </a:r>
            <a:endParaRPr lang="en-US" sz="166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16329" y="3449515"/>
            <a:ext cx="6314229" cy="98040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Blended learning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6329" y="486647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sz="4000" dirty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رویکرد آینده تعلیم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4000" dirty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وتربیت </a:t>
            </a:r>
            <a:br>
              <a:rPr lang="fa-IR" sz="4000" dirty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en-US" sz="4000" dirty="0">
              <a:solidFill>
                <a:schemeClr val="tx2">
                  <a:lumMod val="7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91" y="3012961"/>
            <a:ext cx="4759234" cy="3176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7795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7" y="536076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900" dirty="0">
                <a:solidFill>
                  <a:schemeClr val="accent1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از کدام مـدل یادگیری  تلفیقی  برای دانش آموزان استفاده کنم؟ </a:t>
            </a:r>
            <a:br>
              <a:rPr lang="fa-IR" dirty="0">
                <a:solidFill>
                  <a:schemeClr val="accent6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en-US" dirty="0">
              <a:solidFill>
                <a:schemeClr val="accent6">
                  <a:lumMod val="50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222" y="2506662"/>
            <a:ext cx="11813177" cy="4351338"/>
          </a:xfrm>
        </p:spPr>
        <p:txBody>
          <a:bodyPr/>
          <a:lstStyle/>
          <a:p>
            <a:pPr algn="ctr" rtl="1">
              <a:lnSpc>
                <a:spcPct val="150000"/>
              </a:lnSpc>
            </a:pP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B Mitra" panose="00000400000000000000" pitchFamily="2" charset="-78"/>
              </a:rPr>
              <a:t>انتخاب یک مدل یادگیری تلفیقی که مناسب کلاس درس هر معلم باشد، به </a:t>
            </a:r>
          </a:p>
          <a:p>
            <a:pPr algn="ctr" rtl="1">
              <a:lnSpc>
                <a:spcPct val="150000"/>
              </a:lnSpc>
            </a:pPr>
            <a:r>
              <a:rPr lang="fa-IR" sz="3200" b="1" dirty="0">
                <a:solidFill>
                  <a:srgbClr val="C00000"/>
                </a:solidFill>
                <a:latin typeface="+mj-lt"/>
                <a:ea typeface="+mj-ea"/>
                <a:cs typeface="B Mitra" panose="00000400000000000000" pitchFamily="2" charset="-78"/>
              </a:rPr>
              <a:t>نیازهای یادگیرندگان آن کلاس </a:t>
            </a: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B Mitra" panose="00000400000000000000" pitchFamily="2" charset="-78"/>
              </a:rPr>
              <a:t>بستگی دارد </a:t>
            </a:r>
            <a:br>
              <a:rPr lang="fa-IR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8" y="126581"/>
            <a:ext cx="1565366" cy="21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18" y="274320"/>
            <a:ext cx="10515600" cy="1325563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sz="60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روش چهره به چهره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00" y="1803039"/>
            <a:ext cx="11403875" cy="5054961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3300" b="1" dirty="0">
                <a:cs typeface="B Mitra" panose="00000400000000000000" pitchFamily="2" charset="-78"/>
              </a:rPr>
              <a:t>این مدل </a:t>
            </a:r>
            <a:r>
              <a:rPr lang="fa-IR" sz="3500" b="1" u="sng" dirty="0">
                <a:solidFill>
                  <a:srgbClr val="C00000"/>
                </a:solidFill>
                <a:cs typeface="B Mitra" panose="00000400000000000000" pitchFamily="2" charset="-78"/>
              </a:rPr>
              <a:t>بهترین گزینه </a:t>
            </a:r>
            <a:r>
              <a:rPr lang="fa-IR" sz="3300" b="1" dirty="0">
                <a:cs typeface="B Mitra" panose="00000400000000000000" pitchFamily="2" charset="-78"/>
              </a:rPr>
              <a:t>برای کلاسهای درسی است که دانش آموزان آن در </a:t>
            </a:r>
            <a:r>
              <a:rPr lang="fa-IR" sz="3500" b="1" u="sng" dirty="0">
                <a:solidFill>
                  <a:srgbClr val="C00000"/>
                </a:solidFill>
                <a:cs typeface="B Mitra" panose="00000400000000000000" pitchFamily="2" charset="-78"/>
              </a:rPr>
              <a:t>سطوح متفاوتی از مهارت و توانایی</a:t>
            </a:r>
            <a:r>
              <a:rPr lang="fa-IR" sz="4000" b="1" u="sng" dirty="0">
                <a:solidFill>
                  <a:srgbClr val="C00000"/>
                </a:solidFill>
                <a:cs typeface="B Mitra" panose="00000400000000000000" pitchFamily="2" charset="-78"/>
              </a:rPr>
              <a:t> </a:t>
            </a:r>
            <a:r>
              <a:rPr lang="fa-IR" sz="3300" b="1" dirty="0">
                <a:cs typeface="B Mitra" panose="00000400000000000000" pitchFamily="2" charset="-78"/>
              </a:rPr>
              <a:t>قرار دارند.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300" b="1" dirty="0">
                <a:cs typeface="B Mitra" panose="00000400000000000000" pitchFamily="2" charset="-78"/>
              </a:rPr>
              <a:t>*آموزش آنلاین برای دانش آموزانی که عقب هستند ارائه میشود تا درسها را کامل و در کلاس ها مشارکت کنند. </a:t>
            </a:r>
            <a:br>
              <a:rPr lang="fa-IR" sz="3300" b="1" dirty="0">
                <a:cs typeface="B Mitra" panose="00000400000000000000" pitchFamily="2" charset="-78"/>
              </a:rPr>
            </a:br>
            <a:br>
              <a:rPr lang="fa-IR" sz="3300" b="1" dirty="0"/>
            </a:br>
            <a:endParaRPr lang="fa-IR" sz="33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7200" dirty="0">
                <a:solidFill>
                  <a:srgbClr val="C0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مدل چرخشی</a:t>
            </a:r>
            <a:endParaRPr lang="en-US" sz="7200" dirty="0">
              <a:solidFill>
                <a:srgbClr val="C0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" y="1748519"/>
            <a:ext cx="11403875" cy="4351338"/>
          </a:xfrm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>
                <a:cs typeface="B Mitra" panose="00000400000000000000" pitchFamily="2" charset="-78"/>
              </a:rPr>
              <a:t>در این مدل، معلمان </a:t>
            </a:r>
            <a:r>
              <a:rPr lang="fa-IR" sz="3200" b="1" dirty="0">
                <a:solidFill>
                  <a:srgbClr val="FF0000"/>
                </a:solidFill>
                <a:cs typeface="B Mitra" panose="00000400000000000000" pitchFamily="2" charset="-78"/>
              </a:rPr>
              <a:t>موقعیتهای یادگیری متفاوتی </a:t>
            </a:r>
            <a:r>
              <a:rPr lang="fa-IR" sz="3200" b="1" dirty="0">
                <a:cs typeface="B Mitra" panose="00000400000000000000" pitchFamily="2" charset="-78"/>
              </a:rPr>
              <a:t>را میسازند.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>
                <a:cs typeface="B Mitra" panose="00000400000000000000" pitchFamily="2" charset="-78"/>
              </a:rPr>
              <a:t> با استفاده از ابزارهای یادگیری دیجیتال در موقعیتهای چرخشی، معلم قادرخواهد بود بر زمان آموزش حضوری بر اساس نیازهای خاص دانش آموز تمرکز کند. 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>
                <a:cs typeface="B Mitra" panose="00000400000000000000" pitchFamily="2" charset="-78"/>
              </a:rPr>
              <a:t>این مدل به دانش آموزان زمان و تمرکزی را که برای درسهای خاصی نیاز دارند میدهد و راههای متعددی برای تسلط بر آموزش به آنها ارائه می دهد. </a:t>
            </a:r>
          </a:p>
          <a:p>
            <a:pPr algn="r" rtl="1"/>
            <a:br>
              <a:rPr lang="fa-I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22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6600" dirty="0">
                <a:solidFill>
                  <a:srgbClr val="C0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مدل خودترکیبی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1690688"/>
            <a:ext cx="11456126" cy="4351338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>
                <a:cs typeface="B Mitra" panose="00000400000000000000" pitchFamily="2" charset="-78"/>
              </a:rPr>
              <a:t>این مدل در </a:t>
            </a:r>
            <a:r>
              <a:rPr lang="fa-IR" sz="3200" b="1" dirty="0">
                <a:solidFill>
                  <a:srgbClr val="FF0000"/>
                </a:solidFill>
                <a:cs typeface="B Mitra" panose="00000400000000000000" pitchFamily="2" charset="-78"/>
              </a:rPr>
              <a:t>دبیرستانها و دانشگاهها </a:t>
            </a:r>
            <a:r>
              <a:rPr lang="fa-IR" sz="3200" b="1" dirty="0">
                <a:cs typeface="B Mitra" panose="00000400000000000000" pitchFamily="2" charset="-78"/>
              </a:rPr>
              <a:t>رایج تر است. </a:t>
            </a:r>
          </a:p>
          <a:p>
            <a:pPr algn="just" rtl="1">
              <a:lnSpc>
                <a:spcPct val="150000"/>
              </a:lnSpc>
            </a:pPr>
            <a:r>
              <a:rPr lang="fa-IR" sz="3200" b="1" dirty="0">
                <a:cs typeface="B Mitra" panose="00000400000000000000" pitchFamily="2" charset="-78"/>
              </a:rPr>
              <a:t>یادگیرندگان این امکان را دارند که به وسیلة کلاسهای آنلاین</a:t>
            </a:r>
            <a:r>
              <a:rPr lang="fa-IR" sz="3200" b="1" dirty="0">
                <a:solidFill>
                  <a:srgbClr val="FF0000"/>
                </a:solidFill>
                <a:cs typeface="B Mitra" panose="00000400000000000000" pitchFamily="2" charset="-78"/>
              </a:rPr>
              <a:t>، فراتر </a:t>
            </a:r>
            <a:r>
              <a:rPr lang="fa-IR" sz="3200" b="1" dirty="0">
                <a:cs typeface="B Mitra" panose="00000400000000000000" pitchFamily="2" charset="-78"/>
              </a:rPr>
              <a:t>از برنامة دوره</a:t>
            </a:r>
          </a:p>
          <a:p>
            <a:pPr algn="just" rtl="1">
              <a:lnSpc>
                <a:spcPct val="150000"/>
              </a:lnSpc>
            </a:pPr>
            <a:r>
              <a:rPr lang="fa-IR" sz="3200" b="1" dirty="0">
                <a:cs typeface="B Mitra" panose="00000400000000000000" pitchFamily="2" charset="-78"/>
              </a:rPr>
              <a:t>پیش بروند. </a:t>
            </a:r>
          </a:p>
          <a:p>
            <a:pPr algn="just" rtl="1">
              <a:lnSpc>
                <a:spcPct val="150000"/>
              </a:lnSpc>
            </a:pPr>
            <a:r>
              <a:rPr lang="fa-IR" sz="3200" b="1" dirty="0">
                <a:cs typeface="B Mitra" panose="00000400000000000000" pitchFamily="2" charset="-78"/>
              </a:rPr>
              <a:t>دانش آموزانی که میخواهند کلاسهای پیشرفته تر را بگذرانند، یا به موضوع خاصی علاقه نشان میدهند، انتخابهای خوبی برای یادگیری خودترکیبی هستند.</a:t>
            </a:r>
          </a:p>
          <a:p>
            <a:pPr algn="just" rtl="1">
              <a:lnSpc>
                <a:spcPct val="150000"/>
              </a:lnSpc>
            </a:pPr>
            <a:r>
              <a:rPr lang="fa-IR" sz="3200" b="1" dirty="0">
                <a:cs typeface="B Mitra" panose="00000400000000000000" pitchFamily="2" charset="-78"/>
              </a:rPr>
              <a:t> این انتخاب، باید بر اساس </a:t>
            </a:r>
            <a:r>
              <a:rPr lang="fa-IR" sz="3200" b="1" dirty="0">
                <a:solidFill>
                  <a:srgbClr val="FF0000"/>
                </a:solidFill>
                <a:cs typeface="B Mitra" panose="00000400000000000000" pitchFamily="2" charset="-78"/>
              </a:rPr>
              <a:t>اهداف و مهارتهای شخصی دانش آموز </a:t>
            </a:r>
            <a:r>
              <a:rPr lang="fa-IR" sz="3200" b="1" dirty="0">
                <a:cs typeface="B Mitra" panose="00000400000000000000" pitchFamily="2" charset="-78"/>
              </a:rPr>
              <a:t>تعیین و انجام شود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52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8" y="0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fa-IR" sz="6000" dirty="0">
                <a:solidFill>
                  <a:srgbClr val="C0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مدل برخط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" y="1429429"/>
            <a:ext cx="11599817" cy="5141187"/>
          </a:xfrm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>
                <a:cs typeface="B Mitra" panose="00000400000000000000" pitchFamily="2" charset="-78"/>
              </a:rPr>
              <a:t>در مقابل مدل چهره به چهره، </a:t>
            </a:r>
            <a:r>
              <a:rPr lang="fa-IR" sz="3200" b="1" dirty="0">
                <a:solidFill>
                  <a:srgbClr val="FF0000"/>
                </a:solidFill>
                <a:cs typeface="B Mitra" panose="00000400000000000000" pitchFamily="2" charset="-78"/>
              </a:rPr>
              <a:t>مدل برخط </a:t>
            </a:r>
            <a:r>
              <a:rPr lang="fa-IR" sz="3200" b="1" dirty="0">
                <a:cs typeface="B Mitra" panose="00000400000000000000" pitchFamily="2" charset="-78"/>
              </a:rPr>
              <a:t>وجود دارد .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>
                <a:cs typeface="B Mitra" panose="00000400000000000000" pitchFamily="2" charset="-78"/>
              </a:rPr>
              <a:t>این مدل تنها بر ارایه</a:t>
            </a:r>
            <a:r>
              <a:rPr lang="fa-IR" sz="3200" b="1" dirty="0">
                <a:solidFill>
                  <a:srgbClr val="FF0000"/>
                </a:solidFill>
                <a:cs typeface="B Mitra" panose="00000400000000000000" pitchFamily="2" charset="-78"/>
              </a:rPr>
              <a:t> آموزش آنلاین </a:t>
            </a:r>
            <a:r>
              <a:rPr lang="fa-IR" sz="3200" b="1" dirty="0">
                <a:cs typeface="B Mitra" panose="00000400000000000000" pitchFamily="2" charset="-78"/>
              </a:rPr>
              <a:t>تکیه دارد. 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>
                <a:cs typeface="B Mitra" panose="00000400000000000000" pitchFamily="2" charset="-78"/>
              </a:rPr>
              <a:t>دانش آموزان </a:t>
            </a:r>
            <a:r>
              <a:rPr lang="fa-IR" sz="3200" b="1" dirty="0">
                <a:solidFill>
                  <a:srgbClr val="FF0000"/>
                </a:solidFill>
                <a:cs typeface="B Mitra" panose="00000400000000000000" pitchFamily="2" charset="-78"/>
              </a:rPr>
              <a:t>با پلتفرمهای آنلاین تکالیف و درسها </a:t>
            </a:r>
            <a:r>
              <a:rPr lang="fa-IR" sz="3200" b="1" dirty="0">
                <a:cs typeface="B Mitra" panose="00000400000000000000" pitchFamily="2" charset="-78"/>
              </a:rPr>
              <a:t>را دریافت میکنند. 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>
                <a:cs typeface="B Mitra" panose="00000400000000000000" pitchFamily="2" charset="-78"/>
              </a:rPr>
              <a:t>معلمان به عنوان  </a:t>
            </a:r>
            <a:r>
              <a:rPr lang="fa-IR" sz="3200" b="1" dirty="0">
                <a:solidFill>
                  <a:srgbClr val="FF0000"/>
                </a:solidFill>
                <a:cs typeface="B Mitra" panose="00000400000000000000" pitchFamily="2" charset="-78"/>
              </a:rPr>
              <a:t>تسهیلگر</a:t>
            </a:r>
            <a:r>
              <a:rPr lang="fa-IR" sz="3200" b="1" dirty="0">
                <a:cs typeface="B Mitra" panose="00000400000000000000" pitchFamily="2" charset="-78"/>
              </a:rPr>
              <a:t> عمل میکنند و به دانش آموزان امکان میدهند در صورت نیاز به راهنمایی بیشتر، وارد پیام رسان آنلاین شوند. 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>
                <a:cs typeface="B Mitra" panose="00000400000000000000" pitchFamily="2" charset="-78"/>
              </a:rPr>
              <a:t>این مدل برای دانش آموزانی که میخواهند فرایند یادگیریشان سریعتر از شکل سنتی آموزش پیش برود، بسیار عالی 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99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703" y="444138"/>
            <a:ext cx="10515600" cy="1756002"/>
          </a:xfrm>
        </p:spPr>
        <p:txBody>
          <a:bodyPr>
            <a:normAutofit/>
          </a:bodyPr>
          <a:lstStyle/>
          <a:p>
            <a:pPr algn="ctr" rtl="1"/>
            <a:r>
              <a:rPr lang="fa-IR" sz="54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پیشنهادهایی برای معلمان  برای اجرا و کاربرد بهتر  یادگیری تلفیقی در کلاسهای درس </a:t>
            </a:r>
            <a:br>
              <a:rPr lang="fa-IR" dirty="0">
                <a:latin typeface="IranNastaliq" panose="02020505000000020003" pitchFamily="18" charset="0"/>
                <a:cs typeface="B Mitra" panose="00000400000000000000" pitchFamily="2" charset="-78"/>
              </a:rPr>
            </a:br>
            <a:endParaRPr lang="en-US" dirty="0">
              <a:latin typeface="IranNastaliq" panose="02020505000000020003" pitchFamily="18" charset="0"/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" y="2073253"/>
            <a:ext cx="11665132" cy="4351338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داشتن برنامة زمانی منظم </a:t>
            </a:r>
            <a:r>
              <a:rPr lang="fa-IR" b="1" dirty="0">
                <a:cs typeface="B Mitra" panose="00000400000000000000" pitchFamily="2" charset="-78"/>
              </a:rPr>
              <a:t>برای استفاده از هر کدام از بسترهای حضوری و الکترونیکی.</a:t>
            </a:r>
          </a:p>
          <a:p>
            <a:pPr algn="r" rtl="1">
              <a:lnSpc>
                <a:spcPct val="200000"/>
              </a:lnSpc>
            </a:pP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تجمیع یادگیری مشارکتی، روشهای پروژه محور و یادگیری مسئله محور در یادگیری تلفیقی افزودن تعامل فعال </a:t>
            </a:r>
            <a:r>
              <a:rPr lang="fa-IR" b="1" dirty="0">
                <a:cs typeface="B Mitra" panose="00000400000000000000" pitchFamily="2" charset="-78"/>
              </a:rPr>
              <a:t>برخط میتواند ادراک یادگیری دانش آموز، ارتباطات اجتماعی و لذت برخورداری از حمایت معلم را تقویت کند. </a:t>
            </a:r>
            <a:br>
              <a:rPr lang="fa-IR" b="1" dirty="0">
                <a:cs typeface="B Mitra" panose="00000400000000000000" pitchFamily="2" charset="-78"/>
              </a:rPr>
            </a:br>
            <a:endParaRPr lang="en-US" b="1" dirty="0"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" y="136209"/>
            <a:ext cx="2063931" cy="2063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3883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897" y="271212"/>
            <a:ext cx="6572794" cy="1325563"/>
          </a:xfrm>
        </p:spPr>
        <p:txBody>
          <a:bodyPr>
            <a:normAutofit/>
          </a:bodyPr>
          <a:lstStyle/>
          <a:p>
            <a:pPr algn="ctr"/>
            <a:r>
              <a:rPr lang="fa-IR" sz="6000" dirty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جمع بندی</a:t>
            </a:r>
            <a:endParaRPr lang="en-US" sz="6000" dirty="0">
              <a:solidFill>
                <a:srgbClr val="00206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51127"/>
            <a:ext cx="12191999" cy="2495732"/>
          </a:xfrm>
        </p:spPr>
        <p:txBody>
          <a:bodyPr>
            <a:normAutofit fontScale="25000" lnSpcReduction="20000"/>
          </a:bodyPr>
          <a:lstStyle/>
          <a:p>
            <a:pPr algn="r" rtl="1">
              <a:lnSpc>
                <a:spcPct val="170000"/>
              </a:lnSpc>
            </a:pPr>
            <a:r>
              <a:rPr lang="fa-IR" sz="8000" b="1" dirty="0">
                <a:cs typeface="B Mitra" panose="00000400000000000000" pitchFamily="2" charset="-78"/>
              </a:rPr>
              <a:t>گرچه روشهای آموزش فناورانه و آنلاین، برای مشارکت و کنترل روند یادگیری دانش آموزان، شیوه های جدیدی به آنها ارائه داده است،اما: </a:t>
            </a:r>
          </a:p>
          <a:p>
            <a:pPr algn="r" rtl="1">
              <a:lnSpc>
                <a:spcPct val="170000"/>
              </a:lnSpc>
            </a:pPr>
            <a:endParaRPr lang="fa-IR" sz="3800" b="1" dirty="0">
              <a:cs typeface="B Mitra" panose="00000400000000000000" pitchFamily="2" charset="-78"/>
            </a:endParaRPr>
          </a:p>
          <a:p>
            <a:pPr algn="ctr" rtl="1"/>
            <a:r>
              <a:rPr lang="fa-IR" sz="12800" b="1" dirty="0">
                <a:solidFill>
                  <a:srgbClr val="C00000"/>
                </a:solidFill>
                <a:cs typeface="B Mitra" panose="00000400000000000000" pitchFamily="2" charset="-78"/>
              </a:rPr>
              <a:t>همچنان معلمان کلید موفقیت در تحصیل دانش آموزان هستند. 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br>
              <a:rPr lang="fa-IR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7989" cy="1867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11182" y="4290105"/>
            <a:ext cx="11769633" cy="136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b="1" dirty="0">
                <a:solidFill>
                  <a:srgbClr val="0070C0"/>
                </a:solidFill>
                <a:cs typeface="B Kamran" panose="00000400000000000000" pitchFamily="2" charset="-78"/>
              </a:rPr>
              <a:t>پیش از اجرایی کردن مدل یادگیری تلفیقی:</a:t>
            </a:r>
          </a:p>
          <a:p>
            <a:pPr algn="r" rtl="1">
              <a:lnSpc>
                <a:spcPct val="210000"/>
              </a:lnSpc>
            </a:pP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باید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اهداف کلاس، تکالیف و خروجیهای کلاس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را مشخص کرد تا دانش آموزان با اهداف کلی آموزش همسو  شوند. </a:t>
            </a:r>
          </a:p>
        </p:txBody>
      </p:sp>
    </p:spTree>
    <p:extLst>
      <p:ext uri="{BB962C8B-B14F-4D97-AF65-F5344CB8AC3E}">
        <p14:creationId xmlns:p14="http://schemas.microsoft.com/office/powerpoint/2010/main" val="980769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sz="3600" b="1" dirty="0">
                <a:solidFill>
                  <a:srgbClr val="0070C0"/>
                </a:solidFill>
                <a:cs typeface="B Mitra" panose="00000400000000000000" pitchFamily="2" charset="-78"/>
              </a:rPr>
              <a:t>در صورت پیاده نشدن و اجرانشدن موفق یادگیری تلفیقی، ممکن است :</a:t>
            </a:r>
            <a:b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1" y="1825625"/>
            <a:ext cx="11782696" cy="4351338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از جنبة فنی معایبی وجود داشته باشد، زیرا این روش به شدت به منابع و ابزارهایی متکی است که امکان برنامه ریزی و ارائة یادگیری تلفیقی را فراهم می کنند. </a:t>
            </a:r>
          </a:p>
          <a:p>
            <a:pPr algn="r" rtl="1"/>
            <a:endParaRPr lang="fa-IR" dirty="0"/>
          </a:p>
          <a:p>
            <a:pPr algn="r" rtl="1"/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rPr>
              <a:t>لازم است:  </a:t>
            </a:r>
          </a:p>
          <a:p>
            <a:pPr algn="r" rtl="1"/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rPr>
              <a:t> این منابع مستقل و مدرن باشند و پیاده سازی آنها آسان باشد تا این تجربة یادگیری با موفقیت ارائه شود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887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280" y="258082"/>
            <a:ext cx="8622498" cy="632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4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6600" dirty="0">
                <a:latin typeface="IranNastaliq" panose="02020505000000020003" pitchFamily="18" charset="0"/>
                <a:cs typeface="IranNastaliq" panose="02020505000000020003" pitchFamily="18" charset="0"/>
              </a:rPr>
              <a:t>یادگیری تلفیقی</a:t>
            </a:r>
            <a:endParaRPr lang="en-US" sz="66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1877876"/>
            <a:ext cx="11508377" cy="4351338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جدیدترین برنامة آموزشی در نظامهای آموزشی، به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منظورتأثیرگذاری در کلاسهای درس 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معلم و دانش آموزان کلاس درس را به صورت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 حضوری 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برگزار میکنند. 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معلم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 کلاس را مدیریت میکند. و کنترل کاملی روی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مکان، زمان، مسیر و سرعت تدریس 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دارد. 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از فناوری در این روش، به عنوان راهی برای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ایجاد تعامل بیشتر در کلاس 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استفاده می شود.</a:t>
            </a:r>
          </a:p>
          <a:p>
            <a:pPr algn="r" rtl="1">
              <a:lnSpc>
                <a:spcPct val="150000"/>
              </a:lnSpc>
            </a:pPr>
            <a:endParaRPr lang="fa-IR" b="1" dirty="0">
              <a:solidFill>
                <a:schemeClr val="accent5">
                  <a:lumMod val="50000"/>
                </a:schemeClr>
              </a:solidFill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br>
              <a:rPr lang="fa-IR" dirty="0"/>
            </a:br>
            <a:br>
              <a:rPr lang="fa-IR" dirty="0">
                <a:solidFill>
                  <a:schemeClr val="accent5">
                    <a:lumMod val="50000"/>
                  </a:schemeClr>
                </a:solidFill>
              </a:rPr>
            </a:b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2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Mitra" panose="00000400000000000000" pitchFamily="2" charset="-78"/>
              </a:rPr>
              <a:t>به طور کلی، یادگیری تلفیقی به موارد زیر اشاره دارد: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7" y="1825625"/>
            <a:ext cx="11586754" cy="4351338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برخی آموزشها </a:t>
            </a:r>
            <a:r>
              <a:rPr lang="fa-IR" sz="2600" b="1" dirty="0">
                <a:solidFill>
                  <a:srgbClr val="FF0000"/>
                </a:solidFill>
                <a:cs typeface="B Mitra" panose="00000400000000000000" pitchFamily="2" charset="-78"/>
              </a:rPr>
              <a:t>آنلاین</a:t>
            </a: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 است و در آن دانش آموزان بر مسیر و سرعت آموزشی که درگیرش هستند، کنترل دارند.</a:t>
            </a:r>
            <a:b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</a:b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برخی آموزشها در کلاس درس </a:t>
            </a:r>
            <a:r>
              <a:rPr lang="fa-IR" sz="2600" b="1" dirty="0">
                <a:solidFill>
                  <a:srgbClr val="FF0000"/>
                </a:solidFill>
                <a:cs typeface="B Mitra" panose="00000400000000000000" pitchFamily="2" charset="-78"/>
              </a:rPr>
              <a:t>معلم محور </a:t>
            </a: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اتفاق میافتد.</a:t>
            </a:r>
            <a:b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</a:b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آموزش حضوری و آنلاین </a:t>
            </a:r>
            <a:r>
              <a:rPr lang="fa-IR" sz="2600" b="1" dirty="0">
                <a:solidFill>
                  <a:srgbClr val="FF0000"/>
                </a:solidFill>
                <a:cs typeface="B Mitra" panose="00000400000000000000" pitchFamily="2" charset="-78"/>
              </a:rPr>
              <a:t>مکمل هم </a:t>
            </a: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هستند و یک </a:t>
            </a:r>
            <a:r>
              <a:rPr lang="fa-IR" sz="2600" b="1" dirty="0">
                <a:solidFill>
                  <a:srgbClr val="FF0000"/>
                </a:solidFill>
                <a:cs typeface="B Mitra" panose="00000400000000000000" pitchFamily="2" charset="-78"/>
              </a:rPr>
              <a:t>محیط یادگیری یکپارچه </a:t>
            </a: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را میسازند.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 </a:t>
            </a:r>
            <a:br>
              <a:rPr lang="fa-IR" dirty="0"/>
            </a:br>
            <a:br>
              <a:rPr lang="fa-I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5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1299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48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چرا یادگیری تلفیقی؟ </a:t>
            </a:r>
            <a:endParaRPr lang="en-US" sz="4800" dirty="0">
              <a:solidFill>
                <a:srgbClr val="FF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6" y="1455557"/>
            <a:ext cx="11639007" cy="4644798"/>
          </a:xfrm>
        </p:spPr>
        <p:txBody>
          <a:bodyPr>
            <a:normAutofit fontScale="25000" lnSpcReduction="20000"/>
          </a:bodyPr>
          <a:lstStyle/>
          <a:p>
            <a:pPr algn="r" rtl="1">
              <a:lnSpc>
                <a:spcPct val="170000"/>
              </a:lnSpc>
            </a:pPr>
            <a:r>
              <a:rPr lang="fa-IR" sz="9600" b="1" dirty="0">
                <a:cs typeface="B Mitra" panose="00000400000000000000" pitchFamily="2" charset="-78"/>
              </a:rPr>
              <a:t>آموزش نسبت به تدریس رودررو </a:t>
            </a:r>
            <a:r>
              <a:rPr lang="fa-IR" sz="9600" b="1" dirty="0">
                <a:solidFill>
                  <a:srgbClr val="FF0000"/>
                </a:solidFill>
                <a:cs typeface="B Mitra" panose="00000400000000000000" pitchFamily="2" charset="-78"/>
              </a:rPr>
              <a:t>بهتر و کارآمدتر شده وثابت </a:t>
            </a:r>
            <a:r>
              <a:rPr lang="fa-IR" sz="9600" b="1" dirty="0">
                <a:cs typeface="B Mitra" panose="00000400000000000000" pitchFamily="2" charset="-78"/>
              </a:rPr>
              <a:t>شده است که روشهای مورد استفاده به سطوح بالاتری از موفقیت دانش آموزان منجر میشوند.</a:t>
            </a:r>
          </a:p>
          <a:p>
            <a:pPr algn="r" rtl="1">
              <a:lnSpc>
                <a:spcPct val="170000"/>
              </a:lnSpc>
            </a:pPr>
            <a:r>
              <a:rPr lang="fa-IR" sz="9600" b="1" dirty="0">
                <a:cs typeface="B Mitra" panose="00000400000000000000" pitchFamily="2" charset="-78"/>
              </a:rPr>
              <a:t> با ترکیب استفاده از تدریس رودررو و تدریس مجازی، دانش آموزان میتوانند به صورت </a:t>
            </a:r>
            <a:r>
              <a:rPr lang="fa-IR" sz="9600" b="1" dirty="0">
                <a:solidFill>
                  <a:srgbClr val="FF0000"/>
                </a:solidFill>
                <a:cs typeface="B Mitra" panose="00000400000000000000" pitchFamily="2" charset="-78"/>
              </a:rPr>
              <a:t>انفرادی</a:t>
            </a:r>
            <a:r>
              <a:rPr lang="fa-IR" sz="9600" b="1" dirty="0">
                <a:cs typeface="B Mitra" panose="00000400000000000000" pitchFamily="2" charset="-78"/>
              </a:rPr>
              <a:t> کار کنند .</a:t>
            </a:r>
          </a:p>
          <a:p>
            <a:pPr algn="r" rtl="1">
              <a:lnSpc>
                <a:spcPct val="170000"/>
              </a:lnSpc>
            </a:pPr>
            <a:r>
              <a:rPr lang="fa-IR" sz="9600" b="1" dirty="0">
                <a:cs typeface="B Mitra" panose="00000400000000000000" pitchFamily="2" charset="-78"/>
              </a:rPr>
              <a:t> </a:t>
            </a:r>
            <a:r>
              <a:rPr lang="fa-IR" sz="9600" b="1" dirty="0">
                <a:solidFill>
                  <a:srgbClr val="FF0000"/>
                </a:solidFill>
                <a:cs typeface="B Mitra" panose="00000400000000000000" pitchFamily="2" charset="-78"/>
              </a:rPr>
              <a:t>زمان کافی برای آموزگار </a:t>
            </a:r>
            <a:r>
              <a:rPr lang="fa-IR" sz="9600" b="1" dirty="0">
                <a:cs typeface="B Mitra" panose="00000400000000000000" pitchFamily="2" charset="-78"/>
              </a:rPr>
              <a:t>وجود دارد تا توجه خود را به کسانی معطوف کند که به حمایت شخصی نیاز دارند.</a:t>
            </a:r>
          </a:p>
          <a:p>
            <a:pPr algn="r" rtl="1">
              <a:lnSpc>
                <a:spcPct val="170000"/>
              </a:lnSpc>
            </a:pPr>
            <a:r>
              <a:rPr lang="fa-IR" sz="9600" b="1" dirty="0">
                <a:solidFill>
                  <a:srgbClr val="FF0000"/>
                </a:solidFill>
                <a:cs typeface="B Mitra" panose="00000400000000000000" pitchFamily="2" charset="-78"/>
              </a:rPr>
              <a:t>تعامل دانش آموزان </a:t>
            </a:r>
            <a:r>
              <a:rPr lang="fa-IR" sz="9600" b="1" dirty="0">
                <a:cs typeface="B Mitra" panose="00000400000000000000" pitchFamily="2" charset="-78"/>
              </a:rPr>
              <a:t>به دلیل تنوع بیشتر فعالیتها در طول تدریس بالاتراست.</a:t>
            </a:r>
          </a:p>
          <a:p>
            <a:pPr algn="r" rtl="1">
              <a:lnSpc>
                <a:spcPct val="170000"/>
              </a:lnSpc>
            </a:pPr>
            <a:r>
              <a:rPr lang="fa-IR" sz="9600" b="1" dirty="0">
                <a:cs typeface="B Mitra" panose="00000400000000000000" pitchFamily="2" charset="-78"/>
              </a:rPr>
              <a:t>دانش آموزان میتوانند بر اساس سطحشان، از درسهای متناسب با خودشان استفاده کنند.</a:t>
            </a:r>
          </a:p>
          <a:p>
            <a:pPr algn="r" rtl="1">
              <a:lnSpc>
                <a:spcPct val="170000"/>
              </a:lnSpc>
            </a:pPr>
            <a:r>
              <a:rPr lang="fa-IR" sz="9600" b="1" dirty="0">
                <a:cs typeface="B Mitra" panose="00000400000000000000" pitchFamily="2" charset="-78"/>
              </a:rPr>
              <a:t>یادگیری تلفیقی ظرفیت </a:t>
            </a:r>
            <a:r>
              <a:rPr lang="fa-IR" sz="9600" b="1" dirty="0">
                <a:solidFill>
                  <a:srgbClr val="FF0000"/>
                </a:solidFill>
                <a:cs typeface="B Mitra" panose="00000400000000000000" pitchFamily="2" charset="-78"/>
              </a:rPr>
              <a:t>کاهش هزینه های مؤسسه های آموزشی </a:t>
            </a:r>
            <a:r>
              <a:rPr lang="fa-IR" sz="9600" b="1" dirty="0">
                <a:cs typeface="B Mitra" panose="00000400000000000000" pitchFamily="2" charset="-78"/>
              </a:rPr>
              <a:t>را دارد .</a:t>
            </a:r>
            <a:br>
              <a:rPr lang="fa-IR" b="1" dirty="0"/>
            </a:br>
            <a:br>
              <a:rPr lang="fa-I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3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149" y="512490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8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</a:t>
            </a:r>
            <a:r>
              <a:rPr lang="fa-IR" sz="53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ر دوره هـای یادگیری  ترکیبی  از چه فنـاوری هـایی استفاده میشود؟ 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23" y="2011453"/>
            <a:ext cx="11494226" cy="4351338"/>
          </a:xfrm>
        </p:spPr>
        <p:txBody>
          <a:bodyPr>
            <a:normAutofit fontScale="77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>
                <a:cs typeface="B Mitra" panose="00000400000000000000" pitchFamily="2" charset="-78"/>
              </a:rPr>
              <a:t>رایج ترین فناوری که در یادگیری ترکیبی استفاده میشود، </a:t>
            </a:r>
            <a:r>
              <a:rPr lang="fa-IR" sz="3200" b="1" dirty="0">
                <a:solidFill>
                  <a:srgbClr val="FF0000"/>
                </a:solidFill>
                <a:cs typeface="B Mitra" panose="00000400000000000000" pitchFamily="2" charset="-78"/>
              </a:rPr>
              <a:t>ویدئو</a:t>
            </a:r>
            <a:r>
              <a:rPr lang="fa-IR" sz="3200" b="1" dirty="0">
                <a:cs typeface="B Mitra" panose="00000400000000000000" pitchFamily="2" charset="-78"/>
              </a:rPr>
              <a:t> است.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>
                <a:cs typeface="B Mitra" panose="00000400000000000000" pitchFamily="2" charset="-78"/>
              </a:rPr>
              <a:t>ویدئوها برای کمک به دانش آموزان در مفاهیم چالش برانگیزتر یا فهم عمیق تر موضوع ، ضبط و طراحی میشوند. </a:t>
            </a:r>
          </a:p>
          <a:p>
            <a:pPr algn="r" rtl="1"/>
            <a:endParaRPr lang="fa-IR" sz="3200" b="1" dirty="0"/>
          </a:p>
          <a:p>
            <a:pPr algn="r" rtl="1">
              <a:lnSpc>
                <a:spcPct val="160000"/>
              </a:lnSpc>
            </a:pPr>
            <a:r>
              <a:rPr lang="fa-IR" sz="3200" b="1" dirty="0">
                <a:cs typeface="B Mitra" panose="00000400000000000000" pitchFamily="2" charset="-78"/>
              </a:rPr>
              <a:t>معلمان میتوانند فیلمهایی برای آموزش طرزاستفاده از نرم افزار یا ابزارهای دیگر برای دانش آموزان ضبط کنند که در کلاسهای درس برایشان مفیدند </a:t>
            </a:r>
            <a:r>
              <a:rPr lang="fa-IR" dirty="0">
                <a:cs typeface="B Mitra" panose="00000400000000000000" pitchFamily="2" charset="-78"/>
              </a:rPr>
              <a:t>.</a:t>
            </a:r>
            <a:br>
              <a:rPr lang="fa-IR" dirty="0"/>
            </a:br>
            <a:br>
              <a:rPr lang="fa-IR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2" y="203721"/>
            <a:ext cx="2362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2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0257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800" dirty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نقش معلم در نظام یادگیری تلفیقی چیست؟ </a:t>
            </a:r>
            <a:br>
              <a:rPr lang="fa-IR" dirty="0"/>
            </a:br>
            <a:endParaRPr lang="en-US" dirty="0"/>
          </a:p>
        </p:txBody>
      </p:sp>
      <p:pic>
        <p:nvPicPr>
          <p:cNvPr id="2050" name="Picture 2" descr="9 مهارت معلمی [ تمام ویژگی هایی که یک معلم باید داشته باشد 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49" y="34822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7458" y="2743382"/>
            <a:ext cx="11517084" cy="204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400" b="1" dirty="0">
                <a:solidFill>
                  <a:srgbClr val="C00000"/>
                </a:solidFill>
                <a:latin typeface="IDMitraNormal"/>
                <a:cs typeface="B Mitra" panose="00000400000000000000" pitchFamily="2" charset="-78"/>
              </a:rPr>
              <a:t>معلم قبل از معرفی راهبردهای یادگیری تلفیقی به دانش آموزان، باید برنامه  اولیه ای اجرا کند تا به دانش آموزان اجازه دهد خودشان را با این روش </a:t>
            </a:r>
            <a:r>
              <a:rPr lang="fa-IR" sz="2400" b="1" u="sng" dirty="0">
                <a:solidFill>
                  <a:srgbClr val="002060"/>
                </a:solidFill>
                <a:latin typeface="IDMitraNormal"/>
                <a:cs typeface="B Mitra" panose="00000400000000000000" pitchFamily="2" charset="-78"/>
              </a:rPr>
              <a:t>سازگار و اعتمادبه نفس لازم برای هدایت این راهبرد یادگیری</a:t>
            </a:r>
            <a:r>
              <a:rPr lang="fa-IR" sz="2400" b="1" dirty="0">
                <a:solidFill>
                  <a:srgbClr val="C00000"/>
                </a:solidFill>
                <a:latin typeface="IDMitraNormal"/>
                <a:cs typeface="B Mitra" panose="00000400000000000000" pitchFamily="2" charset="-78"/>
              </a:rPr>
              <a:t> را کسب کنند</a:t>
            </a:r>
            <a:r>
              <a:rPr lang="fa-IR" sz="2400" b="1" dirty="0">
                <a:solidFill>
                  <a:srgbClr val="C00000"/>
                </a:solidFill>
                <a:cs typeface="B Mitra" panose="00000400000000000000" pitchFamily="2" charset="-78"/>
              </a:rPr>
              <a:t> </a:t>
            </a:r>
            <a:br>
              <a:rPr lang="fa-I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3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0257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800" dirty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نقش معلم در نظام یادگیری تلفیقی چیست؟ </a:t>
            </a:r>
            <a:br>
              <a:rPr lang="fa-IR" dirty="0"/>
            </a:br>
            <a:endParaRPr lang="en-US" dirty="0"/>
          </a:p>
        </p:txBody>
      </p:sp>
      <p:pic>
        <p:nvPicPr>
          <p:cNvPr id="2050" name="Picture 2" descr="9 مهارت معلمی [ تمام ویژگی هایی که یک معلم باید داشته باشد 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9" y="347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6037" y="2047220"/>
            <a:ext cx="116934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b="1" dirty="0">
                <a:cs typeface="B Mitra" panose="00000400000000000000" pitchFamily="2" charset="-78"/>
              </a:rPr>
              <a:t>معلم در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آماده سازی و ذخیرة درسها </a:t>
            </a:r>
            <a:r>
              <a:rPr lang="fa-IR" sz="2400" b="1" dirty="0">
                <a:cs typeface="B Mitra" panose="00000400000000000000" pitchFamily="2" charset="-78"/>
              </a:rPr>
              <a:t>روی رایانه یا تبلت و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تنظیم آسان مطالب برای فعالیتهای کلاس </a:t>
            </a:r>
            <a:r>
              <a:rPr lang="fa-IR" sz="2400" b="1" dirty="0">
                <a:cs typeface="B Mitra" panose="00000400000000000000" pitchFamily="2" charset="-78"/>
              </a:rPr>
              <a:t>درس قادر است. 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b="1" dirty="0">
                <a:cs typeface="B Mitra" panose="00000400000000000000" pitchFamily="2" charset="-78"/>
              </a:rPr>
              <a:t>آموزگار میتواند تلاش خود را روی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هدایت تجربة یادگیری دانش آموزان </a:t>
            </a:r>
            <a:r>
              <a:rPr lang="fa-IR" sz="2400" b="1" dirty="0">
                <a:cs typeface="B Mitra" panose="00000400000000000000" pitchFamily="2" charset="-78"/>
              </a:rPr>
              <a:t>متمرکز کند .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b="1" dirty="0">
                <a:cs typeface="B Mitra" panose="00000400000000000000" pitchFamily="2" charset="-78"/>
              </a:rPr>
              <a:t>در نظام یادگیری تلفیقی،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فشار مستقیم کمتری بر معلم</a:t>
            </a:r>
            <a:r>
              <a:rPr lang="fa-IR" sz="2400" b="1" dirty="0">
                <a:cs typeface="B Mitra" panose="00000400000000000000" pitchFamily="2" charset="-78"/>
              </a:rPr>
              <a:t>، برای ارائة آموزش، وجود دارد.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cs typeface="B Mitra" panose="00000400000000000000" pitchFamily="2" charset="-78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1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0257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800" dirty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نقش معلم در نظام یادگیری تلفیقی چیست؟ </a:t>
            </a:r>
            <a:br>
              <a:rPr lang="fa-IR" dirty="0"/>
            </a:br>
            <a:endParaRPr lang="en-US" dirty="0"/>
          </a:p>
        </p:txBody>
      </p:sp>
      <p:pic>
        <p:nvPicPr>
          <p:cNvPr id="2050" name="Picture 2" descr="9 مهارت معلمی [ تمام ویژگی هایی که یک معلم باید داشته باشد 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9" y="347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257" y="2047220"/>
            <a:ext cx="118382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b="1" dirty="0">
                <a:cs typeface="B Mitra" panose="00000400000000000000" pitchFamily="2" charset="-78"/>
              </a:rPr>
              <a:t>معلم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با آموزش مهارتهای لازم برای استفاده از مطالب آنلاین و نظارت بر فعالیتهای دانش آموزان</a:t>
            </a:r>
            <a:r>
              <a:rPr lang="fa-IR" sz="2400" b="1" dirty="0">
                <a:cs typeface="B Mitra" panose="00000400000000000000" pitchFamily="2" charset="-78"/>
              </a:rPr>
              <a:t>، به آنها اختیار و آزادی عمل بدهد. 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b="1" dirty="0">
                <a:cs typeface="B Mitra" panose="00000400000000000000" pitchFamily="2" charset="-78"/>
              </a:rPr>
              <a:t>محاسبة نمرات در بسیاری از موارد از طریق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نرم افزاری سیستمی </a:t>
            </a:r>
            <a:r>
              <a:rPr lang="fa-IR" sz="2400" b="1" dirty="0">
                <a:cs typeface="B Mitra" panose="00000400000000000000" pitchFamily="2" charset="-78"/>
              </a:rPr>
              <a:t>که آموزش از طریق آن ارائه میشود، به صورت خودکار انجام میشود و این باعث صرفه جویی در وقت معلم میشود </a:t>
            </a:r>
            <a:br>
              <a:rPr lang="fa-IR" sz="2400" dirty="0"/>
            </a:br>
            <a:br>
              <a:rPr lang="fa-IR" sz="2400" dirty="0"/>
            </a:br>
            <a:br>
              <a:rPr lang="fa-IR" sz="2400" dirty="0"/>
            </a:br>
            <a:br>
              <a:rPr lang="fa-IR" sz="2400" dirty="0"/>
            </a:br>
            <a:r>
              <a:rPr lang="fa-IR" sz="2400" b="1" dirty="0">
                <a:cs typeface="B Mitra" panose="00000400000000000000" pitchFamily="2" charset="-78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19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1028</Words>
  <Application>Microsoft Office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IDMitraNormal</vt:lpstr>
      <vt:lpstr>IranNastaliq</vt:lpstr>
      <vt:lpstr>Times New Roman</vt:lpstr>
      <vt:lpstr>Wingdings</vt:lpstr>
      <vt:lpstr>Office Theme</vt:lpstr>
      <vt:lpstr>یادگیری تلفیقی</vt:lpstr>
      <vt:lpstr>PowerPoint Presentation</vt:lpstr>
      <vt:lpstr>یادگیری تلفیقی</vt:lpstr>
      <vt:lpstr>به طور کلی، یادگیری تلفیقی به موارد زیر اشاره دارد:</vt:lpstr>
      <vt:lpstr>چرا یادگیری تلفیقی؟ </vt:lpstr>
      <vt:lpstr>در دوره هـای یادگیری  ترکیبی  از چه فنـاوری هـایی استفاده میشود؟  </vt:lpstr>
      <vt:lpstr>نقش معلم در نظام یادگیری تلفیقی چیست؟  </vt:lpstr>
      <vt:lpstr>نقش معلم در نظام یادگیری تلفیقی چیست؟  </vt:lpstr>
      <vt:lpstr>نقش معلم در نظام یادگیری تلفیقی چیست؟  </vt:lpstr>
      <vt:lpstr>از کدام مـدل یادگیری  تلفیقی  برای دانش آموزان استفاده کنم؟  </vt:lpstr>
      <vt:lpstr>روش چهره به چهره</vt:lpstr>
      <vt:lpstr>مدل چرخشی</vt:lpstr>
      <vt:lpstr>مدل خودترکیبی</vt:lpstr>
      <vt:lpstr>مدل برخط</vt:lpstr>
      <vt:lpstr>پیشنهادهایی برای معلمان  برای اجرا و کاربرد بهتر  یادگیری تلفیقی در کلاسهای درس  </vt:lpstr>
      <vt:lpstr>جمع بندی</vt:lpstr>
      <vt:lpstr>در صورت پیاده نشدن و اجرانشدن موفق یادگیری تلفیقی، ممکن است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یادگیری تلفیقی</dc:title>
  <dc:creator>Nikan</dc:creator>
  <cp:lastModifiedBy>ComSB</cp:lastModifiedBy>
  <cp:revision>15</cp:revision>
  <dcterms:created xsi:type="dcterms:W3CDTF">2022-10-19T04:36:01Z</dcterms:created>
  <dcterms:modified xsi:type="dcterms:W3CDTF">2023-01-16T05:23:37Z</dcterms:modified>
</cp:coreProperties>
</file>